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60"/>
  </p:notesMasterIdLst>
  <p:handoutMasterIdLst>
    <p:handoutMasterId r:id="rId61"/>
  </p:handoutMasterIdLst>
  <p:sldIdLst>
    <p:sldId id="498" r:id="rId2"/>
    <p:sldId id="314" r:id="rId3"/>
    <p:sldId id="315" r:id="rId4"/>
    <p:sldId id="406" r:id="rId5"/>
    <p:sldId id="417" r:id="rId6"/>
    <p:sldId id="499" r:id="rId7"/>
    <p:sldId id="502" r:id="rId8"/>
    <p:sldId id="419" r:id="rId9"/>
    <p:sldId id="501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525" r:id="rId33"/>
    <p:sldId id="526" r:id="rId34"/>
    <p:sldId id="527" r:id="rId35"/>
    <p:sldId id="528" r:id="rId36"/>
    <p:sldId id="529" r:id="rId37"/>
    <p:sldId id="530" r:id="rId38"/>
    <p:sldId id="532" r:id="rId39"/>
    <p:sldId id="531" r:id="rId40"/>
    <p:sldId id="533" r:id="rId41"/>
    <p:sldId id="534" r:id="rId42"/>
    <p:sldId id="535" r:id="rId43"/>
    <p:sldId id="536" r:id="rId44"/>
    <p:sldId id="537" r:id="rId45"/>
    <p:sldId id="538" r:id="rId46"/>
    <p:sldId id="539" r:id="rId47"/>
    <p:sldId id="541" r:id="rId48"/>
    <p:sldId id="542" r:id="rId49"/>
    <p:sldId id="543" r:id="rId50"/>
    <p:sldId id="551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404" r:id="rId5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8"/>
            <p14:sldId id="314"/>
            <p14:sldId id="315"/>
            <p14:sldId id="406"/>
            <p14:sldId id="417"/>
            <p14:sldId id="499"/>
            <p14:sldId id="502"/>
            <p14:sldId id="419"/>
            <p14:sldId id="501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2"/>
            <p14:sldId id="531"/>
            <p14:sldId id="533"/>
            <p14:sldId id="534"/>
            <p14:sldId id="535"/>
            <p14:sldId id="536"/>
            <p14:sldId id="537"/>
            <p14:sldId id="538"/>
            <p14:sldId id="539"/>
            <p14:sldId id="541"/>
            <p14:sldId id="542"/>
            <p14:sldId id="543"/>
            <p14:sldId id="551"/>
            <p14:sldId id="544"/>
            <p14:sldId id="545"/>
            <p14:sldId id="546"/>
            <p14:sldId id="547"/>
            <p14:sldId id="548"/>
            <p14:sldId id="549"/>
            <p14:sldId id="550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6F7B9-5660-46DA-8A11-410449F2A063}" v="1115" dt="2021-01-16T09:07:15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 autoAdjust="0"/>
    <p:restoredTop sz="91429"/>
  </p:normalViewPr>
  <p:slideViewPr>
    <p:cSldViewPr snapToGrid="0">
      <p:cViewPr varScale="1">
        <p:scale>
          <a:sx n="155" d="100"/>
          <a:sy n="155" d="100"/>
        </p:scale>
        <p:origin x="1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2635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59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72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4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Emission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56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Emission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05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46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98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Equation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12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18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495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960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356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361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314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948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018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818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508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86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37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352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383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763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05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Intractable</a:t>
            </a:r>
            <a:r>
              <a:rPr lang="zh-CN" altLang="en-US" dirty="0"/>
              <a:t> </a:t>
            </a:r>
            <a:r>
              <a:rPr lang="en-US" altLang="zh-CN" dirty="0"/>
              <a:t>exponential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516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19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301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893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604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590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65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5155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830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847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4730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535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919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971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255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490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73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93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93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932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72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57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77EAA-40D0-48CB-90FF-E3DF1EE8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4CE0-3700-4859-8D19-925D0B46A7A0}" type="datetime1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3353FC-3274-4444-BC94-4A096956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56818-CE3F-42BF-B671-787ED7DF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2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A4CE58-8203-49B5-A5E0-01E0DB95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267E-76EA-4497-A9B9-51555DFD3551}" type="datetime1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EF7B29-5D05-4D62-815D-3A3F88A0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93103-71E3-435E-9349-753F7267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8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782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9F002-9A53-4FB0-BAAF-7715183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FAA52-E32B-46A3-A884-DAEB21BA2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B622B-AED4-42F8-8968-F35CCA4C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426D-B642-4643-A185-6CFD3642283E}" type="datetime1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B40E5C-BC4E-4F35-AB90-D5F615AC8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2258B-9462-4CFF-97B8-7B11CF32F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E591-ED77-471E-97B2-B4E6A061E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8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dirty="0"/>
              <a:t>Westlake University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E0E2B-7C22-4150-BD55-284A7317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5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28713" y="1396933"/>
                <a:ext cx="9699614" cy="2611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target: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∈[1,…,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Parameterization?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396933"/>
                <a:ext cx="9699614" cy="2611933"/>
              </a:xfrm>
              <a:prstGeom prst="rect">
                <a:avLst/>
              </a:prstGeom>
              <a:blipFill>
                <a:blip r:embed="rId3"/>
                <a:stretch>
                  <a:fillRect l="-1131" b="-5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6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29005"/>
                <a:ext cx="10933509" cy="3159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2: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1. Use the Bayes rule: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                        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		     =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29005"/>
                <a:ext cx="10933509" cy="3159263"/>
              </a:xfrm>
              <a:prstGeom prst="rect">
                <a:avLst/>
              </a:prstGeom>
              <a:blipFill>
                <a:blip r:embed="rId3"/>
                <a:stretch>
                  <a:fillRect l="-696" b="-36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5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50437"/>
                <a:ext cx="10933509" cy="2805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2: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m:rPr>
                          <m:nor/>
                        </m:rPr>
                        <a:rPr lang="zh-CN" altLang="en-US" sz="2400">
                          <a:latin typeface="Palatino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400">
                          <a:latin typeface="Palatino"/>
                        </a:rPr>
                        <m:t>chain</m:t>
                      </m:r>
                      <m:r>
                        <m:rPr>
                          <m:nor/>
                        </m:rPr>
                        <a:rPr lang="zh-CN" altLang="en-US" sz="2400">
                          <a:latin typeface="Palatino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400">
                          <a:latin typeface="Palatino"/>
                        </a:rPr>
                        <m:t>rule</m:t>
                      </m:r>
                      <m:r>
                        <m:rPr>
                          <m:nor/>
                        </m:rPr>
                        <a:rPr lang="zh-CN" altLang="en-US" sz="2400">
                          <a:latin typeface="Palatino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50437"/>
                <a:ext cx="10933509" cy="2805961"/>
              </a:xfrm>
              <a:prstGeom prst="rect">
                <a:avLst/>
              </a:prstGeo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4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0137" y="829005"/>
                <a:ext cx="10933509" cy="5020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as for chapter 2: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lvl="3">
                  <a:lnSpc>
                    <a:spcPct val="150000"/>
                  </a:lnSpc>
                  <a:buSzPct val="100000"/>
                </a:pPr>
                <a:r>
                  <a:rPr lang="en-US" altLang="zh-CN" sz="2400" b="0" dirty="0"/>
                  <a:t>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chain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rule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3. Make independence assumptions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First-order Markov assumption:</a:t>
                </a:r>
              </a:p>
              <a:p>
                <a:pPr lvl="2"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)≈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Second-order Markov assumptions: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37" y="829005"/>
                <a:ext cx="10933509" cy="5020862"/>
              </a:xfrm>
              <a:prstGeom prst="rect">
                <a:avLst/>
              </a:prstGeom>
              <a:blipFill>
                <a:blip r:embed="rId3"/>
                <a:stretch>
                  <a:fillRect l="-696" b="-16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3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7281" y="989739"/>
                <a:ext cx="10933509" cy="3473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1. Use the Bayes rule: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                             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989739"/>
                <a:ext cx="10933509" cy="3473002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7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7281" y="989739"/>
                <a:ext cx="10933509" cy="2574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989739"/>
                <a:ext cx="10933509" cy="2574936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15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156022"/>
            <a:ext cx="7081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7281" y="989739"/>
                <a:ext cx="10933509" cy="3554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the same techniques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2. Applying the probability chain rule 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 </m:t>
                    </m:r>
                  </m:oMath>
                </a14:m>
                <a:endParaRPr lang="en-US" altLang="zh-CN" sz="2400" dirty="0">
                  <a:latin typeface="Palatino" pitchFamily="2" charset="77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3. Make independence assumptions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Palatino" pitchFamily="2" charset="77"/>
                                        <a:cs typeface="Calibri Light" panose="020F03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|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989739"/>
                <a:ext cx="10933509" cy="3554819"/>
              </a:xfrm>
              <a:prstGeom prst="rect">
                <a:avLst/>
              </a:prstGeom>
              <a:blipFill>
                <a:blip r:embed="rId3"/>
                <a:stretch>
                  <a:fillRect l="-812" b="-238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5994C-5999-4AFB-857F-CD1CBAB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3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189924"/>
            <a:ext cx="709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764382" y="1191411"/>
                <a:ext cx="11865768" cy="5093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Generate Stories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Generate tags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     First-order </a:t>
                </a:r>
                <a:r>
                  <a:rPr lang="zh-CN" altLang="en-US" sz="2400" dirty="0">
                    <a:latin typeface="Palatino"/>
                  </a:rPr>
                  <a:t> </a:t>
                </a:r>
                <a:endParaRPr lang="en-US" altLang="zh-CN" sz="2400" dirty="0">
                  <a:latin typeface="Palatino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)…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/>
                  </a:rPr>
                  <a:t>	     Second-order 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)≈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)…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Generate words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independence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assumption</m:t>
                    </m:r>
                    <m:r>
                      <m:rPr>
                        <m:nor/>
                      </m:rPr>
                      <a:rPr lang="zh-CN" altLang="en-US" sz="2400">
                        <a:latin typeface="Palatino"/>
                      </a:rPr>
                      <m:t>)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82" y="1191411"/>
                <a:ext cx="11865768" cy="5093510"/>
              </a:xfrm>
              <a:prstGeom prst="rect">
                <a:avLst/>
              </a:prstGeom>
              <a:blipFill>
                <a:blip r:embed="rId3"/>
                <a:stretch>
                  <a:fillRect l="-668" b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E24C7-0209-4679-A575-07A2A324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8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189924"/>
            <a:ext cx="709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321276" y="1248562"/>
                <a:ext cx="12333877" cy="454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Summary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First-order Model: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	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	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Second-order Model: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>
                    <a:latin typeface="Palatino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 i="1">
                            <a:latin typeface="Palatino"/>
                          </a:rPr>
                          <m:t> 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2400" dirty="0"/>
                      <m:t>		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6" y="1248562"/>
                <a:ext cx="12333877" cy="4541884"/>
              </a:xfrm>
              <a:prstGeom prst="rect">
                <a:avLst/>
              </a:prstGeom>
              <a:blipFill>
                <a:blip r:embed="rId3"/>
                <a:stretch>
                  <a:fillRect l="-720" b="-183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E24C7-0209-4679-A575-07A2A324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34541-B92C-6C44-94CA-B1A53522594F}"/>
                  </a:ext>
                </a:extLst>
              </p:cNvPr>
              <p:cNvSpPr txBox="1"/>
              <p:nvPr/>
            </p:nvSpPr>
            <p:spPr>
              <a:xfrm>
                <a:off x="3002692" y="5732435"/>
                <a:ext cx="4075155" cy="1125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134541-B92C-6C44-94CA-B1A535225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692" y="5732435"/>
                <a:ext cx="4075155" cy="1125565"/>
              </a:xfrm>
              <a:prstGeom prst="rect">
                <a:avLst/>
              </a:prstGeom>
              <a:blipFill>
                <a:blip r:embed="rId4"/>
                <a:stretch>
                  <a:fillRect l="-3416" t="-76404" b="-93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48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66131" y="2138523"/>
            <a:ext cx="8259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7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Generative Sequence Labeling</a:t>
            </a:r>
            <a:endParaRPr lang="en-US" altLang="zh-CN" sz="4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EF26A-4099-4F6B-904A-2425E153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7941" y="156022"/>
            <a:ext cx="7102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9FE3D0-3888-42B0-BE53-ECC463AB6E5E}"/>
              </a:ext>
            </a:extLst>
          </p:cNvPr>
          <p:cNvGrpSpPr/>
          <p:nvPr/>
        </p:nvGrpSpPr>
        <p:grpSpPr>
          <a:xfrm>
            <a:off x="1057275" y="798263"/>
            <a:ext cx="9761196" cy="4467762"/>
            <a:chOff x="-455151" y="909287"/>
            <a:chExt cx="9761196" cy="4467762"/>
          </a:xfrm>
        </p:grpSpPr>
        <p:sp>
          <p:nvSpPr>
            <p:cNvPr id="6" name="矩形 8">
              <a:extLst>
                <a:ext uri="{FF2B5EF4-FFF2-40B4-BE49-F238E27FC236}">
                  <a16:creationId xmlns:a16="http://schemas.microsoft.com/office/drawing/2014/main" id="{E4690199-E31A-48EF-B232-56D24BE05045}"/>
                </a:ext>
              </a:extLst>
            </p:cNvPr>
            <p:cNvSpPr/>
            <p:nvPr/>
          </p:nvSpPr>
          <p:spPr>
            <a:xfrm>
              <a:off x="-455151" y="909287"/>
              <a:ext cx="9761196" cy="4467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A generative model. Use first-order HMM as an example.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First generate </a:t>
              </a:r>
              <a:r>
                <a: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tags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 such as “NNP (proper noun) VBZ (verb third-person singular) NN(noun)” </a:t>
              </a: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  <a:p>
              <a:pPr marL="457200" indent="-45720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Then filling the </a:t>
              </a:r>
              <a:r>
                <a:rPr lang="en-US" altLang="zh-CN" sz="2400" b="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words</a:t>
              </a:r>
              <a:r>
                <a: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 such as “Jim reads thrillers”.</a:t>
              </a:r>
            </a:p>
            <a:p>
              <a:pPr>
                <a:lnSpc>
                  <a:spcPct val="150000"/>
                </a:lnSpc>
                <a:buSzPct val="100000"/>
              </a:pPr>
              <a:endPara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endParaRP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50DEFD2-9E71-4B71-95D1-911A7D07E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423" y="3398495"/>
              <a:ext cx="5576058" cy="671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3A9562ED-DC17-45EF-A189-E93430B8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60" y="5049303"/>
            <a:ext cx="5838742" cy="174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5B8F1B5-3FA2-41BC-AB06-F8C0C15F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0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3659" y="189924"/>
            <a:ext cx="7066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Structured Model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54120" y="1037822"/>
            <a:ext cx="8909962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First-order Model: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Second-order Model:</a:t>
            </a:r>
            <a:endParaRPr lang="zh-CN" altLang="en-US" sz="2400" dirty="0"/>
          </a:p>
          <a:p>
            <a:pPr lvl="1">
              <a:lnSpc>
                <a:spcPct val="150000"/>
              </a:lnSpc>
              <a:buSzPct val="100000"/>
            </a:pPr>
            <a:endParaRPr lang="en-US" altLang="zh-CN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31EEB4-5B4B-4BE5-ABFE-DDD13950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36" y="1755782"/>
            <a:ext cx="62960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CBDB88D-A09E-43BE-9DBF-A70E5B1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36" y="4383882"/>
            <a:ext cx="63150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4A8D2F6D-DE58-4365-AA65-89C1D4259D31}"/>
              </a:ext>
            </a:extLst>
          </p:cNvPr>
          <p:cNvSpPr txBox="1"/>
          <p:nvPr/>
        </p:nvSpPr>
        <p:spPr>
          <a:xfrm>
            <a:off x="8541430" y="1892090"/>
            <a:ext cx="310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Emission probability:</a:t>
            </a:r>
          </a:p>
          <a:p>
            <a:endParaRPr lang="zh-CN" altLang="en-US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A9DD788-F693-4EE8-8CEF-A0C91E72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84" y="2376496"/>
            <a:ext cx="8858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84CD0640-8780-463C-A3E1-31B4BC0C1B44}"/>
              </a:ext>
            </a:extLst>
          </p:cNvPr>
          <p:cNvSpPr txBox="1"/>
          <p:nvPr/>
        </p:nvSpPr>
        <p:spPr>
          <a:xfrm>
            <a:off x="8541430" y="2715581"/>
            <a:ext cx="32197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altLang="zh-CN" sz="2000" b="0" dirty="0">
                <a:latin typeface="Palatino" pitchFamily="2" charset="77"/>
                <a:cs typeface="Calibri Light" panose="020F0302020204030204" pitchFamily="34" charset="0"/>
              </a:rPr>
              <a:t>Transition probability:</a:t>
            </a:r>
          </a:p>
          <a:p>
            <a:endParaRPr lang="zh-CN" alt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DCD37EC-221C-4A36-8C13-2BDE69F6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492" y="3197896"/>
            <a:ext cx="17907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FE5D51A-4FDA-46A4-8978-D839CEE5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1B165-11D5-4BD6-8316-4BED196B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21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2944" y="189924"/>
            <a:ext cx="707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32272" y="1080969"/>
                <a:ext cx="10126266" cy="5733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parameterization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(first order)      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)⋅</m:t>
                    </m:r>
                    <m:nary>
                      <m:naryPr>
                        <m:chr m:val="∏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(second order)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𝑜𝑟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t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 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(by using MLE)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emission probabilities can be estimated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		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transition probability can be estimated as: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or</a:t>
                </a:r>
                <a:r>
                  <a:rPr lang="zh-CN" altLang="en-US" sz="2400" dirty="0">
                    <a:latin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</m:e>
                            </m:nary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72" y="1080969"/>
                <a:ext cx="10126266" cy="5733814"/>
              </a:xfrm>
              <a:prstGeom prst="rect">
                <a:avLst/>
              </a:prstGeom>
              <a:blipFill>
                <a:blip r:embed="rId3"/>
                <a:stretch>
                  <a:fillRect l="-783" t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1C81A3-F425-4D76-AFFC-163201C2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4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68DAFC-E520-4B8E-805D-F7C1C1E7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6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4"/>
            <a:ext cx="709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60848" y="1332675"/>
                <a:ext cx="9861946" cy="5249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Classification ---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enumerate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tags.</a:t>
                </a:r>
              </a:p>
              <a:p>
                <a:pPr marL="342900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Structured prediction --- Decoding</a:t>
                </a:r>
              </a:p>
              <a:p>
                <a:pPr marL="800100" lvl="1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Enumerating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all tag sequences has exponential computational complexity, which is intractable. </a:t>
                </a:r>
              </a:p>
              <a:p>
                <a:pPr marL="800100" lvl="1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programming 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possible for the decoding task.</a:t>
                </a:r>
              </a:p>
              <a:p>
                <a:pPr marL="800100" lvl="1" indent="-342900">
                  <a:lnSpc>
                    <a:spcPct val="20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 the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optimal sub problem using first-order HMM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" y="1332675"/>
                <a:ext cx="9861946" cy="5249514"/>
              </a:xfrm>
              <a:prstGeom prst="rect">
                <a:avLst/>
              </a:prstGeom>
              <a:blipFill>
                <a:blip r:embed="rId3"/>
                <a:stretch>
                  <a:fillRect l="-900" b="-142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7B1803-B90C-45C5-95EF-16BE1F76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6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4"/>
            <a:ext cx="709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312720" y="2442165"/>
                <a:ext cx="9105824" cy="335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)⋅(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 				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20" y="2442165"/>
                <a:ext cx="9105824" cy="3358868"/>
              </a:xfrm>
              <a:prstGeom prst="rect">
                <a:avLst/>
              </a:prstGeom>
              <a:blipFill>
                <a:blip r:embed="rId3"/>
                <a:stretch>
                  <a:fillRect l="-139" t="-14340" r="-1950" b="-260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/>
              <p:nvPr/>
            </p:nvSpPr>
            <p:spPr>
              <a:xfrm>
                <a:off x="441753" y="1056967"/>
                <a:ext cx="8825813" cy="848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200000"/>
                  </a:lnSpc>
                  <a:buSzPct val="100000"/>
                </a:pPr>
                <a:r>
                  <a:rPr lang="en-US" altLang="zh-CN" sz="28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F1BF6C-FF67-2941-BC40-FBAEB687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3" y="1056967"/>
                <a:ext cx="8825813" cy="848887"/>
              </a:xfrm>
              <a:prstGeom prst="rect">
                <a:avLst/>
              </a:prstGeom>
              <a:blipFill>
                <a:blip r:embed="rId4"/>
                <a:stretch>
                  <a:fillRect t="-48529" b="-12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36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4"/>
            <a:ext cx="709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60848" y="936700"/>
                <a:ext cx="10513932" cy="61993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Denote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Denote </a:t>
                </a:r>
                <a:b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</a:b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a tag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highest-scored tag sequence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 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Suppose that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) must be the highest-scored among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	(proof by contradiction)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" y="936700"/>
                <a:ext cx="10513932" cy="6199389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4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4"/>
            <a:ext cx="709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60848" y="936700"/>
                <a:ext cx="12979002" cy="4552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Solving the optimal sub-sequence problem: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 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Incrementally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=1,2,…,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Maintain two tables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tb ---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columns,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rows, storing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bp ---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columns,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rows, storing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  <a:buSzPct val="100000"/>
                </a:pPr>
                <a:r>
                  <a:rPr lang="zh-CN" altLang="en-US" sz="24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48" y="936700"/>
                <a:ext cx="12979002" cy="4552785"/>
              </a:xfrm>
              <a:prstGeom prst="rect">
                <a:avLst/>
              </a:prstGeom>
              <a:blipFill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0DD867-32D5-459D-A94C-03F2900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1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7947" y="189924"/>
            <a:ext cx="7052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8707" y="897811"/>
            <a:ext cx="9089040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29582D-5A2D-47BA-BDEA-65927B76EC16}"/>
              </a:ext>
            </a:extLst>
          </p:cNvPr>
          <p:cNvGraphicFramePr>
            <a:graphicFrameLocks noGrp="1"/>
          </p:cNvGraphicFramePr>
          <p:nvPr/>
        </p:nvGraphicFramePr>
        <p:xfrm>
          <a:off x="1980576" y="2974451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539DA46-089F-4E41-8F56-3909F5F8F3A4}"/>
              </a:ext>
            </a:extLst>
          </p:cNvPr>
          <p:cNvGraphicFramePr>
            <a:graphicFrameLocks noGrp="1"/>
          </p:cNvGraphicFramePr>
          <p:nvPr/>
        </p:nvGraphicFramePr>
        <p:xfrm>
          <a:off x="4628221" y="2985891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82BF33E9-C52A-4470-899D-737B19774730}"/>
              </a:ext>
            </a:extLst>
          </p:cNvPr>
          <p:cNvSpPr txBox="1"/>
          <p:nvPr/>
        </p:nvSpPr>
        <p:spPr>
          <a:xfrm>
            <a:off x="1980576" y="266149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/>
              <a:t>tb table</a:t>
            </a:r>
            <a:endParaRPr lang="zh-CN" altLang="en-US" sz="1400" b="1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F5DEC98E-ACC6-4D73-9503-B0681CBB90CC}"/>
              </a:ext>
            </a:extLst>
          </p:cNvPr>
          <p:cNvSpPr txBox="1"/>
          <p:nvPr/>
        </p:nvSpPr>
        <p:spPr>
          <a:xfrm>
            <a:off x="4580931" y="2661177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 err="1"/>
              <a:t>bp</a:t>
            </a:r>
            <a:r>
              <a:rPr lang="en-US" altLang="zh-CN" sz="1400" b="1" i="1" dirty="0"/>
              <a:t> table</a:t>
            </a:r>
            <a:endParaRPr lang="zh-CN" altLang="en-US" sz="1400" b="1" i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41482F6-8110-4A3E-8279-6261B49DFF61}"/>
              </a:ext>
            </a:extLst>
          </p:cNvPr>
          <p:cNvSpPr/>
          <p:nvPr/>
        </p:nvSpPr>
        <p:spPr>
          <a:xfrm>
            <a:off x="7596188" y="277476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F3B7425-5BA7-497D-BDFE-336313F76D66}"/>
              </a:ext>
            </a:extLst>
          </p:cNvPr>
          <p:cNvSpPr/>
          <p:nvPr/>
        </p:nvSpPr>
        <p:spPr>
          <a:xfrm>
            <a:off x="7596188" y="356685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54C4DD-DD09-4D85-A288-38DC3200F711}"/>
              </a:ext>
            </a:extLst>
          </p:cNvPr>
          <p:cNvSpPr/>
          <p:nvPr/>
        </p:nvSpPr>
        <p:spPr>
          <a:xfrm>
            <a:off x="8748316" y="277476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2E46EB3-5119-4489-89D7-6B91B495FAE2}"/>
              </a:ext>
            </a:extLst>
          </p:cNvPr>
          <p:cNvSpPr/>
          <p:nvPr/>
        </p:nvSpPr>
        <p:spPr>
          <a:xfrm>
            <a:off x="8748316" y="356685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D5C8B1F-0C6B-48AC-9724-83A4B5CEB971}"/>
              </a:ext>
            </a:extLst>
          </p:cNvPr>
          <p:cNvSpPr/>
          <p:nvPr/>
        </p:nvSpPr>
        <p:spPr>
          <a:xfrm>
            <a:off x="9900444" y="277462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3E9DE0D-3443-45BA-989F-666D3FE2900F}"/>
              </a:ext>
            </a:extLst>
          </p:cNvPr>
          <p:cNvSpPr/>
          <p:nvPr/>
        </p:nvSpPr>
        <p:spPr>
          <a:xfrm>
            <a:off x="9900444" y="356670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70A9203-57FA-480F-9E40-C640681D4193}"/>
              </a:ext>
            </a:extLst>
          </p:cNvPr>
          <p:cNvSpPr/>
          <p:nvPr/>
        </p:nvSpPr>
        <p:spPr>
          <a:xfrm>
            <a:off x="6660084" y="313466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EB2307-28CD-46E9-B355-4FBDBC5CB545}"/>
              </a:ext>
            </a:extLst>
          </p:cNvPr>
          <p:cNvCxnSpPr>
            <a:stCxn id="17" idx="6"/>
          </p:cNvCxnSpPr>
          <p:nvPr/>
        </p:nvCxnSpPr>
        <p:spPr>
          <a:xfrm flipV="1">
            <a:off x="7092132" y="2990792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2C58DA4-BAB4-4298-971F-527A949930FF}"/>
              </a:ext>
            </a:extLst>
          </p:cNvPr>
          <p:cNvCxnSpPr>
            <a:endCxn id="12" idx="2"/>
          </p:cNvCxnSpPr>
          <p:nvPr/>
        </p:nvCxnSpPr>
        <p:spPr>
          <a:xfrm>
            <a:off x="7092132" y="3350685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798F0F6-D022-44D9-86E2-3F53F06D1BD5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8028236" y="2990791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0D3939B-F0C1-4891-AC05-92297446F383}"/>
              </a:ext>
            </a:extLst>
          </p:cNvPr>
          <p:cNvCxnSpPr>
            <a:endCxn id="14" idx="1"/>
          </p:cNvCxnSpPr>
          <p:nvPr/>
        </p:nvCxnSpPr>
        <p:spPr>
          <a:xfrm>
            <a:off x="8028236" y="299079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657FD54-BDA2-4496-AFA4-B33E0EA08DE5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8028236" y="3143543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09003E8-C209-42E3-A355-40152EA96724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028236" y="378287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9A027B4-2032-4B7A-B619-9E2A0DA11F46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9180364" y="2990645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20E5D9-592E-4AF3-AEC7-F20A6B23B25E}"/>
              </a:ext>
            </a:extLst>
          </p:cNvPr>
          <p:cNvCxnSpPr>
            <a:stCxn id="14" idx="6"/>
          </p:cNvCxnSpPr>
          <p:nvPr/>
        </p:nvCxnSpPr>
        <p:spPr>
          <a:xfrm flipV="1">
            <a:off x="9180364" y="378273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51E243F-8DE1-4D66-936F-44FAED3D2538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9180364" y="3143397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37DC702-155E-459A-9F2D-2FEF5F413D00}"/>
              </a:ext>
            </a:extLst>
          </p:cNvPr>
          <p:cNvCxnSpPr>
            <a:stCxn id="13" idx="6"/>
          </p:cNvCxnSpPr>
          <p:nvPr/>
        </p:nvCxnSpPr>
        <p:spPr>
          <a:xfrm>
            <a:off x="9180364" y="299079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5">
            <a:extLst>
              <a:ext uri="{FF2B5EF4-FFF2-40B4-BE49-F238E27FC236}">
                <a16:creationId xmlns:a16="http://schemas.microsoft.com/office/drawing/2014/main" id="{B9DBDDE7-1654-4D47-B6E0-E6CDDAA15C26}"/>
              </a:ext>
            </a:extLst>
          </p:cNvPr>
          <p:cNvSpPr txBox="1"/>
          <p:nvPr/>
        </p:nvSpPr>
        <p:spPr>
          <a:xfrm>
            <a:off x="7092132" y="296927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1237BC11-4B78-46DD-BAAE-E4B96C459F31}"/>
              </a:ext>
            </a:extLst>
          </p:cNvPr>
          <p:cNvSpPr txBox="1"/>
          <p:nvPr/>
        </p:nvSpPr>
        <p:spPr>
          <a:xfrm>
            <a:off x="7092132" y="353419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0" name="TextBox 87">
            <a:extLst>
              <a:ext uri="{FF2B5EF4-FFF2-40B4-BE49-F238E27FC236}">
                <a16:creationId xmlns:a16="http://schemas.microsoft.com/office/drawing/2014/main" id="{1B22EE76-9E06-442C-9600-868DBD11317C}"/>
              </a:ext>
            </a:extLst>
          </p:cNvPr>
          <p:cNvSpPr txBox="1"/>
          <p:nvPr/>
        </p:nvSpPr>
        <p:spPr>
          <a:xfrm>
            <a:off x="8214190" y="27747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1" name="TextBox 88">
            <a:extLst>
              <a:ext uri="{FF2B5EF4-FFF2-40B4-BE49-F238E27FC236}">
                <a16:creationId xmlns:a16="http://schemas.microsoft.com/office/drawing/2014/main" id="{4053C89B-3A9A-49EB-8FC5-C2AA48AF229C}"/>
              </a:ext>
            </a:extLst>
          </p:cNvPr>
          <p:cNvSpPr txBox="1"/>
          <p:nvPr/>
        </p:nvSpPr>
        <p:spPr>
          <a:xfrm>
            <a:off x="7956228" y="306280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2" name="TextBox 89">
            <a:extLst>
              <a:ext uri="{FF2B5EF4-FFF2-40B4-BE49-F238E27FC236}">
                <a16:creationId xmlns:a16="http://schemas.microsoft.com/office/drawing/2014/main" id="{903317DD-0F34-4205-9D34-7B31D57D121F}"/>
              </a:ext>
            </a:extLst>
          </p:cNvPr>
          <p:cNvSpPr txBox="1"/>
          <p:nvPr/>
        </p:nvSpPr>
        <p:spPr>
          <a:xfrm>
            <a:off x="7956228" y="346465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3" name="TextBox 90">
            <a:extLst>
              <a:ext uri="{FF2B5EF4-FFF2-40B4-BE49-F238E27FC236}">
                <a16:creationId xmlns:a16="http://schemas.microsoft.com/office/drawing/2014/main" id="{9FA5C1B3-E62D-4F22-96C8-BE080035097D}"/>
              </a:ext>
            </a:extLst>
          </p:cNvPr>
          <p:cNvSpPr txBox="1"/>
          <p:nvPr/>
        </p:nvSpPr>
        <p:spPr>
          <a:xfrm>
            <a:off x="8184120" y="37526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4" name="TextBox 91">
            <a:extLst>
              <a:ext uri="{FF2B5EF4-FFF2-40B4-BE49-F238E27FC236}">
                <a16:creationId xmlns:a16="http://schemas.microsoft.com/office/drawing/2014/main" id="{6B324051-AB1C-4064-82C5-C8395C021589}"/>
              </a:ext>
            </a:extLst>
          </p:cNvPr>
          <p:cNvSpPr txBox="1"/>
          <p:nvPr/>
        </p:nvSpPr>
        <p:spPr>
          <a:xfrm>
            <a:off x="9366318" y="27747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5" name="TextBox 92">
            <a:extLst>
              <a:ext uri="{FF2B5EF4-FFF2-40B4-BE49-F238E27FC236}">
                <a16:creationId xmlns:a16="http://schemas.microsoft.com/office/drawing/2014/main" id="{76C2B983-ECA0-43C6-80B7-F22B96C072BF}"/>
              </a:ext>
            </a:extLst>
          </p:cNvPr>
          <p:cNvSpPr txBox="1"/>
          <p:nvPr/>
        </p:nvSpPr>
        <p:spPr>
          <a:xfrm>
            <a:off x="9108356" y="306280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6" name="TextBox 93">
            <a:extLst>
              <a:ext uri="{FF2B5EF4-FFF2-40B4-BE49-F238E27FC236}">
                <a16:creationId xmlns:a16="http://schemas.microsoft.com/office/drawing/2014/main" id="{EE9E490E-8D6F-4D34-AAFC-F9ECFD869484}"/>
              </a:ext>
            </a:extLst>
          </p:cNvPr>
          <p:cNvSpPr txBox="1"/>
          <p:nvPr/>
        </p:nvSpPr>
        <p:spPr>
          <a:xfrm>
            <a:off x="9108356" y="346465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7" name="TextBox 94">
            <a:extLst>
              <a:ext uri="{FF2B5EF4-FFF2-40B4-BE49-F238E27FC236}">
                <a16:creationId xmlns:a16="http://schemas.microsoft.com/office/drawing/2014/main" id="{FE8B3D6F-EA0A-4E38-B61E-CE55A60FD8F4}"/>
              </a:ext>
            </a:extLst>
          </p:cNvPr>
          <p:cNvSpPr txBox="1"/>
          <p:nvPr/>
        </p:nvSpPr>
        <p:spPr>
          <a:xfrm>
            <a:off x="9336248" y="37526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B93CFCCF-D066-4774-B168-B303D71ADF1C}"/>
              </a:ext>
            </a:extLst>
          </p:cNvPr>
          <p:cNvSpPr txBox="1"/>
          <p:nvPr/>
        </p:nvSpPr>
        <p:spPr>
          <a:xfrm>
            <a:off x="7410378" y="2380139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97DB61A0-6F0D-47D0-BD1C-AD24F7F0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6E46AC-8043-4DAF-B6A8-D22DFF4F5BBE}"/>
                  </a:ext>
                </a:extLst>
              </p:cNvPr>
              <p:cNvSpPr/>
              <p:nvPr/>
            </p:nvSpPr>
            <p:spPr>
              <a:xfrm>
                <a:off x="455069" y="2951019"/>
                <a:ext cx="1570045" cy="37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6E46AC-8043-4DAF-B6A8-D22DFF4F5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" y="2951019"/>
                <a:ext cx="1570045" cy="377476"/>
              </a:xfrm>
              <a:prstGeom prst="rect">
                <a:avLst/>
              </a:prstGeom>
              <a:blipFill>
                <a:blip r:embed="rId3"/>
                <a:stretch>
                  <a:fillRect t="-30645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DDD7BC-8C6B-4F54-A757-E5C74985FBC3}"/>
                  </a:ext>
                </a:extLst>
              </p:cNvPr>
              <p:cNvSpPr/>
              <p:nvPr/>
            </p:nvSpPr>
            <p:spPr>
              <a:xfrm>
                <a:off x="450029" y="3342897"/>
                <a:ext cx="1530547" cy="377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8DDD7BC-8C6B-4F54-A757-E5C74985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9" y="3342897"/>
                <a:ext cx="1530547" cy="377476"/>
              </a:xfrm>
              <a:prstGeom prst="rect">
                <a:avLst/>
              </a:prstGeom>
              <a:blipFill>
                <a:blip r:embed="rId4"/>
                <a:stretch>
                  <a:fillRect t="-30645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EC3A67-5D87-491A-893A-B82B9ED9F86E}"/>
              </a:ext>
            </a:extLst>
          </p:cNvPr>
          <p:cNvSpPr txBox="1"/>
          <p:nvPr/>
        </p:nvSpPr>
        <p:spPr>
          <a:xfrm>
            <a:off x="2080553" y="387579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dirty="0"/>
              <a:t>0     1      2     3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A99C68-BB98-4F04-A3AF-E07D72F75CEF}"/>
                  </a:ext>
                </a:extLst>
              </p:cNvPr>
              <p:cNvSpPr txBox="1"/>
              <p:nvPr/>
            </p:nvSpPr>
            <p:spPr>
              <a:xfrm>
                <a:off x="6990360" y="4450910"/>
                <a:ext cx="430278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Transition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𝑉𝐵</m:t>
                          </m:r>
                        </m:e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                       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Omit emission probabilities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A99C68-BB98-4F04-A3AF-E07D72F7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60" y="4450910"/>
                <a:ext cx="4302781" cy="1938992"/>
              </a:xfrm>
              <a:prstGeom prst="rect">
                <a:avLst/>
              </a:prstGeom>
              <a:blipFill>
                <a:blip r:embed="rId5"/>
                <a:stretch>
                  <a:fillRect l="-1983" t="-2516" r="-992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83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82304" y="1030072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FB577B-AFCC-4911-965C-E024B15E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800" y="189924"/>
            <a:ext cx="7084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14413" y="897811"/>
            <a:ext cx="9153333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 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C41DD087-7F05-4671-960B-1E7264BA7545}"/>
              </a:ext>
            </a:extLst>
          </p:cNvPr>
          <p:cNvGraphicFramePr>
            <a:graphicFrameLocks noGrp="1"/>
          </p:cNvGraphicFramePr>
          <p:nvPr/>
        </p:nvGraphicFramePr>
        <p:xfrm>
          <a:off x="2052481" y="2738031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E070A6B3-D801-4EB6-B10A-12FAE5F64CE5}"/>
              </a:ext>
            </a:extLst>
          </p:cNvPr>
          <p:cNvGraphicFramePr>
            <a:graphicFrameLocks noGrp="1"/>
          </p:cNvGraphicFramePr>
          <p:nvPr/>
        </p:nvGraphicFramePr>
        <p:xfrm>
          <a:off x="4700126" y="2749471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64">
            <a:extLst>
              <a:ext uri="{FF2B5EF4-FFF2-40B4-BE49-F238E27FC236}">
                <a16:creationId xmlns:a16="http://schemas.microsoft.com/office/drawing/2014/main" id="{88FCCD9B-22D8-43A3-9D75-BC8780131C38}"/>
              </a:ext>
            </a:extLst>
          </p:cNvPr>
          <p:cNvSpPr txBox="1"/>
          <p:nvPr/>
        </p:nvSpPr>
        <p:spPr>
          <a:xfrm>
            <a:off x="2035830" y="2466339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3097E3E7-8DDD-4F75-BFAA-206B0FBBF816}"/>
              </a:ext>
            </a:extLst>
          </p:cNvPr>
          <p:cNvSpPr txBox="1"/>
          <p:nvPr/>
        </p:nvSpPr>
        <p:spPr>
          <a:xfrm>
            <a:off x="4628118" y="2480667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7E80A3CB-F10F-4672-9725-338D16F2A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96043"/>
              </p:ext>
            </p:extLst>
          </p:nvPr>
        </p:nvGraphicFramePr>
        <p:xfrm>
          <a:off x="2035830" y="3817599"/>
          <a:ext cx="2327544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C583D467-9537-4E19-BC54-24B164E5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97297"/>
              </p:ext>
            </p:extLst>
          </p:nvPr>
        </p:nvGraphicFramePr>
        <p:xfrm>
          <a:off x="4699113" y="3821845"/>
          <a:ext cx="2032876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椭圆 46">
            <a:extLst>
              <a:ext uri="{FF2B5EF4-FFF2-40B4-BE49-F238E27FC236}">
                <a16:creationId xmlns:a16="http://schemas.microsoft.com/office/drawing/2014/main" id="{6CB92109-539E-4CB8-9C0D-171A8EF2B1BF}"/>
              </a:ext>
            </a:extLst>
          </p:cNvPr>
          <p:cNvSpPr/>
          <p:nvPr/>
        </p:nvSpPr>
        <p:spPr>
          <a:xfrm>
            <a:off x="7668093" y="253834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EA91575-B4C6-4AF1-8C52-D00BFAE1BF93}"/>
              </a:ext>
            </a:extLst>
          </p:cNvPr>
          <p:cNvSpPr/>
          <p:nvPr/>
        </p:nvSpPr>
        <p:spPr>
          <a:xfrm>
            <a:off x="7668093" y="33304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1CC40EA-6565-4995-A7F7-6BD14FD805F5}"/>
              </a:ext>
            </a:extLst>
          </p:cNvPr>
          <p:cNvSpPr/>
          <p:nvPr/>
        </p:nvSpPr>
        <p:spPr>
          <a:xfrm>
            <a:off x="8820221" y="253834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1EDEC8-6CAC-4B55-8D25-89C316E2902B}"/>
              </a:ext>
            </a:extLst>
          </p:cNvPr>
          <p:cNvSpPr/>
          <p:nvPr/>
        </p:nvSpPr>
        <p:spPr>
          <a:xfrm>
            <a:off x="8820221" y="33304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2DEB164-952A-4A5A-9693-BF2BF1E5564A}"/>
              </a:ext>
            </a:extLst>
          </p:cNvPr>
          <p:cNvSpPr/>
          <p:nvPr/>
        </p:nvSpPr>
        <p:spPr>
          <a:xfrm>
            <a:off x="9972349" y="253820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95EE4DB-2709-43F2-A8B0-EB5CEA063A10}"/>
              </a:ext>
            </a:extLst>
          </p:cNvPr>
          <p:cNvSpPr/>
          <p:nvPr/>
        </p:nvSpPr>
        <p:spPr>
          <a:xfrm>
            <a:off x="9972349" y="33302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17DCD3-C7AE-4D9A-AB3E-A3F3E9FD10CE}"/>
              </a:ext>
            </a:extLst>
          </p:cNvPr>
          <p:cNvSpPr/>
          <p:nvPr/>
        </p:nvSpPr>
        <p:spPr>
          <a:xfrm>
            <a:off x="6731989" y="2898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319454C-90AC-4B34-8703-1DBD790081CE}"/>
              </a:ext>
            </a:extLst>
          </p:cNvPr>
          <p:cNvCxnSpPr>
            <a:stCxn id="53" idx="6"/>
          </p:cNvCxnSpPr>
          <p:nvPr/>
        </p:nvCxnSpPr>
        <p:spPr>
          <a:xfrm flipV="1">
            <a:off x="7164037" y="2754372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B3F6F7B-293E-413D-A491-6969EF1189C2}"/>
              </a:ext>
            </a:extLst>
          </p:cNvPr>
          <p:cNvCxnSpPr>
            <a:endCxn id="48" idx="2"/>
          </p:cNvCxnSpPr>
          <p:nvPr/>
        </p:nvCxnSpPr>
        <p:spPr>
          <a:xfrm>
            <a:off x="7164037" y="3114265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07C6813-E69A-4AD0-9FB9-470CA51299F7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>
            <a:off x="8100141" y="2754371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16F44AE-AB05-42F8-90E5-2672AE94F236}"/>
              </a:ext>
            </a:extLst>
          </p:cNvPr>
          <p:cNvCxnSpPr>
            <a:endCxn id="50" idx="1"/>
          </p:cNvCxnSpPr>
          <p:nvPr/>
        </p:nvCxnSpPr>
        <p:spPr>
          <a:xfrm>
            <a:off x="8100141" y="275437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C83D6E3-06DC-4AF3-90F3-B12BF7A51241}"/>
              </a:ext>
            </a:extLst>
          </p:cNvPr>
          <p:cNvCxnSpPr>
            <a:stCxn id="48" idx="6"/>
            <a:endCxn id="49" idx="3"/>
          </p:cNvCxnSpPr>
          <p:nvPr/>
        </p:nvCxnSpPr>
        <p:spPr>
          <a:xfrm flipV="1">
            <a:off x="8100141" y="2907123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5294166-4381-4D2F-97C4-631E11E94F64}"/>
              </a:ext>
            </a:extLst>
          </p:cNvPr>
          <p:cNvCxnSpPr>
            <a:stCxn id="48" idx="6"/>
            <a:endCxn id="50" idx="2"/>
          </p:cNvCxnSpPr>
          <p:nvPr/>
        </p:nvCxnSpPr>
        <p:spPr>
          <a:xfrm>
            <a:off x="8100141" y="354645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F922816-622A-474F-AB9B-2AA908B7E7C6}"/>
              </a:ext>
            </a:extLst>
          </p:cNvPr>
          <p:cNvCxnSpPr>
            <a:stCxn id="49" idx="6"/>
            <a:endCxn id="51" idx="2"/>
          </p:cNvCxnSpPr>
          <p:nvPr/>
        </p:nvCxnSpPr>
        <p:spPr>
          <a:xfrm flipV="1">
            <a:off x="9252269" y="2754225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D357E7E-722B-4B2E-B95A-9268BAF7376C}"/>
              </a:ext>
            </a:extLst>
          </p:cNvPr>
          <p:cNvCxnSpPr>
            <a:stCxn id="50" idx="6"/>
          </p:cNvCxnSpPr>
          <p:nvPr/>
        </p:nvCxnSpPr>
        <p:spPr>
          <a:xfrm flipV="1">
            <a:off x="9252269" y="354631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1998C67-5996-464A-AE62-20A69E8AFBE6}"/>
              </a:ext>
            </a:extLst>
          </p:cNvPr>
          <p:cNvCxnSpPr>
            <a:stCxn id="50" idx="6"/>
            <a:endCxn id="51" idx="3"/>
          </p:cNvCxnSpPr>
          <p:nvPr/>
        </p:nvCxnSpPr>
        <p:spPr>
          <a:xfrm flipV="1">
            <a:off x="9252269" y="2906977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50114EE-E203-4805-BD3F-BC6BC89E466E}"/>
              </a:ext>
            </a:extLst>
          </p:cNvPr>
          <p:cNvCxnSpPr>
            <a:stCxn id="49" idx="6"/>
          </p:cNvCxnSpPr>
          <p:nvPr/>
        </p:nvCxnSpPr>
        <p:spPr>
          <a:xfrm>
            <a:off x="9252269" y="275437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57">
            <a:extLst>
              <a:ext uri="{FF2B5EF4-FFF2-40B4-BE49-F238E27FC236}">
                <a16:creationId xmlns:a16="http://schemas.microsoft.com/office/drawing/2014/main" id="{F6D6CC2B-9A75-40C3-A635-783EF14ABBCA}"/>
              </a:ext>
            </a:extLst>
          </p:cNvPr>
          <p:cNvSpPr txBox="1"/>
          <p:nvPr/>
        </p:nvSpPr>
        <p:spPr>
          <a:xfrm>
            <a:off x="7164037" y="273285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65" name="TextBox 58">
            <a:extLst>
              <a:ext uri="{FF2B5EF4-FFF2-40B4-BE49-F238E27FC236}">
                <a16:creationId xmlns:a16="http://schemas.microsoft.com/office/drawing/2014/main" id="{7A213CF6-86E2-4340-BB5C-451A23DA2E16}"/>
              </a:ext>
            </a:extLst>
          </p:cNvPr>
          <p:cNvSpPr txBox="1"/>
          <p:nvPr/>
        </p:nvSpPr>
        <p:spPr>
          <a:xfrm>
            <a:off x="7164037" y="329777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66" name="TextBox 59">
            <a:extLst>
              <a:ext uri="{FF2B5EF4-FFF2-40B4-BE49-F238E27FC236}">
                <a16:creationId xmlns:a16="http://schemas.microsoft.com/office/drawing/2014/main" id="{1BFEE6A3-2D41-4D4C-AEC5-67984D765367}"/>
              </a:ext>
            </a:extLst>
          </p:cNvPr>
          <p:cNvSpPr txBox="1"/>
          <p:nvPr/>
        </p:nvSpPr>
        <p:spPr>
          <a:xfrm>
            <a:off x="8286095" y="253834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67" name="TextBox 60">
            <a:extLst>
              <a:ext uri="{FF2B5EF4-FFF2-40B4-BE49-F238E27FC236}">
                <a16:creationId xmlns:a16="http://schemas.microsoft.com/office/drawing/2014/main" id="{127CFD0D-F86D-40DF-859C-F533555217FA}"/>
              </a:ext>
            </a:extLst>
          </p:cNvPr>
          <p:cNvSpPr txBox="1"/>
          <p:nvPr/>
        </p:nvSpPr>
        <p:spPr>
          <a:xfrm>
            <a:off x="8028133" y="282638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8" name="TextBox 61">
            <a:extLst>
              <a:ext uri="{FF2B5EF4-FFF2-40B4-BE49-F238E27FC236}">
                <a16:creationId xmlns:a16="http://schemas.microsoft.com/office/drawing/2014/main" id="{370A1478-09A8-43C8-BA0C-FBAA6B1D2F66}"/>
              </a:ext>
            </a:extLst>
          </p:cNvPr>
          <p:cNvSpPr txBox="1"/>
          <p:nvPr/>
        </p:nvSpPr>
        <p:spPr>
          <a:xfrm>
            <a:off x="8028133" y="322823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9" name="TextBox 63">
            <a:extLst>
              <a:ext uri="{FF2B5EF4-FFF2-40B4-BE49-F238E27FC236}">
                <a16:creationId xmlns:a16="http://schemas.microsoft.com/office/drawing/2014/main" id="{F15D5A06-80E8-495E-9FE3-5CBF37B42163}"/>
              </a:ext>
            </a:extLst>
          </p:cNvPr>
          <p:cNvSpPr txBox="1"/>
          <p:nvPr/>
        </p:nvSpPr>
        <p:spPr>
          <a:xfrm>
            <a:off x="8256025" y="351626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0" name="TextBox 66">
            <a:extLst>
              <a:ext uri="{FF2B5EF4-FFF2-40B4-BE49-F238E27FC236}">
                <a16:creationId xmlns:a16="http://schemas.microsoft.com/office/drawing/2014/main" id="{43F0646F-7F4F-4663-A55F-E82941AB8378}"/>
              </a:ext>
            </a:extLst>
          </p:cNvPr>
          <p:cNvSpPr txBox="1"/>
          <p:nvPr/>
        </p:nvSpPr>
        <p:spPr>
          <a:xfrm>
            <a:off x="9438223" y="253834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71" name="TextBox 67">
            <a:extLst>
              <a:ext uri="{FF2B5EF4-FFF2-40B4-BE49-F238E27FC236}">
                <a16:creationId xmlns:a16="http://schemas.microsoft.com/office/drawing/2014/main" id="{3CCC7B54-0313-4396-8346-424CA8A10578}"/>
              </a:ext>
            </a:extLst>
          </p:cNvPr>
          <p:cNvSpPr txBox="1"/>
          <p:nvPr/>
        </p:nvSpPr>
        <p:spPr>
          <a:xfrm>
            <a:off x="9180261" y="282638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72" name="TextBox 95">
            <a:extLst>
              <a:ext uri="{FF2B5EF4-FFF2-40B4-BE49-F238E27FC236}">
                <a16:creationId xmlns:a16="http://schemas.microsoft.com/office/drawing/2014/main" id="{2B2F883A-BD9B-4893-A09F-6619B4F429B1}"/>
              </a:ext>
            </a:extLst>
          </p:cNvPr>
          <p:cNvSpPr txBox="1"/>
          <p:nvPr/>
        </p:nvSpPr>
        <p:spPr>
          <a:xfrm>
            <a:off x="9180261" y="322823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73" name="TextBox 96">
            <a:extLst>
              <a:ext uri="{FF2B5EF4-FFF2-40B4-BE49-F238E27FC236}">
                <a16:creationId xmlns:a16="http://schemas.microsoft.com/office/drawing/2014/main" id="{FADC4B38-C077-419F-8542-7F8808985E58}"/>
              </a:ext>
            </a:extLst>
          </p:cNvPr>
          <p:cNvSpPr txBox="1"/>
          <p:nvPr/>
        </p:nvSpPr>
        <p:spPr>
          <a:xfrm>
            <a:off x="9408153" y="351626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4" name="TextBox 97">
            <a:extLst>
              <a:ext uri="{FF2B5EF4-FFF2-40B4-BE49-F238E27FC236}">
                <a16:creationId xmlns:a16="http://schemas.microsoft.com/office/drawing/2014/main" id="{2A6DE421-4EE5-497C-98A4-038D9A7AE137}"/>
              </a:ext>
            </a:extLst>
          </p:cNvPr>
          <p:cNvSpPr txBox="1"/>
          <p:nvPr/>
        </p:nvSpPr>
        <p:spPr>
          <a:xfrm>
            <a:off x="7482283" y="2143719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81FE5C-3E0D-474D-AEF1-1B90F94F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9DBFC80-57C5-44A3-BE30-C1380E410F6F}"/>
                  </a:ext>
                </a:extLst>
              </p:cNvPr>
              <p:cNvSpPr/>
              <p:nvPr/>
            </p:nvSpPr>
            <p:spPr>
              <a:xfrm>
                <a:off x="1975259" y="5300688"/>
                <a:ext cx="2187778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r>
                  <a:rPr lang="en-US" altLang="zh-CN" sz="2000" dirty="0"/>
                  <a:t>=0.9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9DBFC80-57C5-44A3-BE30-C1380E410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259" y="5300688"/>
                <a:ext cx="2187778" cy="409215"/>
              </a:xfrm>
              <a:prstGeom prst="rect">
                <a:avLst/>
              </a:prstGeom>
              <a:blipFill>
                <a:blip r:embed="rId3"/>
                <a:stretch>
                  <a:fillRect l="-1393" t="-37313" r="-2228" b="-26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FF0E66F-53BF-4274-AC94-5097DF5B25C8}"/>
                  </a:ext>
                </a:extLst>
              </p:cNvPr>
              <p:cNvSpPr/>
              <p:nvPr/>
            </p:nvSpPr>
            <p:spPr>
              <a:xfrm>
                <a:off x="1995007" y="5771451"/>
                <a:ext cx="2141868" cy="409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</m:e>
                    </m:d>
                  </m:oMath>
                </a14:m>
                <a:r>
                  <a:rPr lang="en-US" altLang="zh-CN" sz="2000" dirty="0"/>
                  <a:t>=0.1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DFF0E66F-53BF-4274-AC94-5097DF5B2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07" y="5771451"/>
                <a:ext cx="2141868" cy="409215"/>
              </a:xfrm>
              <a:prstGeom prst="rect">
                <a:avLst/>
              </a:prstGeom>
              <a:blipFill>
                <a:blip r:embed="rId4"/>
                <a:stretch>
                  <a:fillRect l="-1420" t="-37313" r="-1989" b="-26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781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4"/>
            <a:ext cx="7095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32273" y="897811"/>
            <a:ext cx="913547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8ED56B1-E842-4408-8009-4B52C3359082}"/>
              </a:ext>
            </a:extLst>
          </p:cNvPr>
          <p:cNvGraphicFramePr>
            <a:graphicFrameLocks noGrp="1"/>
          </p:cNvGraphicFramePr>
          <p:nvPr/>
        </p:nvGraphicFramePr>
        <p:xfrm>
          <a:off x="1980576" y="2686040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05105A-779C-4B4D-82E4-309CB7C910BE}"/>
              </a:ext>
            </a:extLst>
          </p:cNvPr>
          <p:cNvGraphicFramePr>
            <a:graphicFrameLocks noGrp="1"/>
          </p:cNvGraphicFramePr>
          <p:nvPr/>
        </p:nvGraphicFramePr>
        <p:xfrm>
          <a:off x="4628221" y="2697480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902B4F15-ABA3-4C06-9C91-BDD473A72301}"/>
              </a:ext>
            </a:extLst>
          </p:cNvPr>
          <p:cNvSpPr txBox="1"/>
          <p:nvPr/>
        </p:nvSpPr>
        <p:spPr>
          <a:xfrm>
            <a:off x="1963925" y="2414348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52CDCEDC-5F9D-4A8F-A67D-8B23FF42251E}"/>
              </a:ext>
            </a:extLst>
          </p:cNvPr>
          <p:cNvSpPr txBox="1"/>
          <p:nvPr/>
        </p:nvSpPr>
        <p:spPr>
          <a:xfrm>
            <a:off x="4556213" y="2428676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F4A51D2-E012-44F9-BCF3-BB687F605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757788"/>
              </p:ext>
            </p:extLst>
          </p:nvPr>
        </p:nvGraphicFramePr>
        <p:xfrm>
          <a:off x="1964937" y="3706099"/>
          <a:ext cx="2143588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1ADF886-48F2-4116-AFC8-7355C0831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60837"/>
              </p:ext>
            </p:extLst>
          </p:nvPr>
        </p:nvGraphicFramePr>
        <p:xfrm>
          <a:off x="4628221" y="3710345"/>
          <a:ext cx="1872208" cy="8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530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C581DBA-E852-4FEB-84B6-920E95C7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55012"/>
              </p:ext>
            </p:extLst>
          </p:nvPr>
        </p:nvGraphicFramePr>
        <p:xfrm>
          <a:off x="1963923" y="4681587"/>
          <a:ext cx="216024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2FE40D5-9A56-4F80-8ED0-EC61C7331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35521"/>
              </p:ext>
            </p:extLst>
          </p:nvPr>
        </p:nvGraphicFramePr>
        <p:xfrm>
          <a:off x="4660509" y="4685833"/>
          <a:ext cx="18399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73D48CA3-8C2C-498D-B2A9-F0AEA4670135}"/>
              </a:ext>
            </a:extLst>
          </p:cNvPr>
          <p:cNvSpPr/>
          <p:nvPr/>
        </p:nvSpPr>
        <p:spPr>
          <a:xfrm>
            <a:off x="7596188" y="24863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DD268E4-6C45-412A-A836-0C8935C683A5}"/>
              </a:ext>
            </a:extLst>
          </p:cNvPr>
          <p:cNvSpPr/>
          <p:nvPr/>
        </p:nvSpPr>
        <p:spPr>
          <a:xfrm>
            <a:off x="7596188" y="32784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84975BD-A6C8-4E92-AF83-65E129BEA03C}"/>
              </a:ext>
            </a:extLst>
          </p:cNvPr>
          <p:cNvSpPr/>
          <p:nvPr/>
        </p:nvSpPr>
        <p:spPr>
          <a:xfrm>
            <a:off x="8748316" y="24863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13CD9F9-D26E-409A-9423-9CC9B4ED2FE8}"/>
              </a:ext>
            </a:extLst>
          </p:cNvPr>
          <p:cNvSpPr/>
          <p:nvPr/>
        </p:nvSpPr>
        <p:spPr>
          <a:xfrm>
            <a:off x="8748316" y="32784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D01F847-2096-4935-8A53-BCF2912AA9CE}"/>
              </a:ext>
            </a:extLst>
          </p:cNvPr>
          <p:cNvSpPr/>
          <p:nvPr/>
        </p:nvSpPr>
        <p:spPr>
          <a:xfrm>
            <a:off x="9900444" y="248620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35EA1C1-C9E0-4078-B195-3A81E58E2AD2}"/>
              </a:ext>
            </a:extLst>
          </p:cNvPr>
          <p:cNvSpPr/>
          <p:nvPr/>
        </p:nvSpPr>
        <p:spPr>
          <a:xfrm>
            <a:off x="9900444" y="327829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92365CC-95E8-4523-973F-5CE4DD379345}"/>
              </a:ext>
            </a:extLst>
          </p:cNvPr>
          <p:cNvSpPr/>
          <p:nvPr/>
        </p:nvSpPr>
        <p:spPr>
          <a:xfrm>
            <a:off x="6660084" y="284624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47D21F2-A120-40C8-8B3B-40D37D1390E5}"/>
              </a:ext>
            </a:extLst>
          </p:cNvPr>
          <p:cNvCxnSpPr>
            <a:stCxn id="23" idx="6"/>
          </p:cNvCxnSpPr>
          <p:nvPr/>
        </p:nvCxnSpPr>
        <p:spPr>
          <a:xfrm flipV="1">
            <a:off x="7092132" y="2702381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8337B4-EA7B-4936-A31A-EC94C82BBFCF}"/>
              </a:ext>
            </a:extLst>
          </p:cNvPr>
          <p:cNvCxnSpPr>
            <a:endCxn id="18" idx="2"/>
          </p:cNvCxnSpPr>
          <p:nvPr/>
        </p:nvCxnSpPr>
        <p:spPr>
          <a:xfrm>
            <a:off x="7092132" y="3062274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72C8CB8-B21C-4D09-B8FA-80F86A1FFF64}"/>
              </a:ext>
            </a:extLst>
          </p:cNvPr>
          <p:cNvCxnSpPr>
            <a:stCxn id="17" idx="6"/>
            <a:endCxn id="19" idx="2"/>
          </p:cNvCxnSpPr>
          <p:nvPr/>
        </p:nvCxnSpPr>
        <p:spPr>
          <a:xfrm>
            <a:off x="8028236" y="2702380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679C912-6E93-4E38-95CF-039C739B17B8}"/>
              </a:ext>
            </a:extLst>
          </p:cNvPr>
          <p:cNvCxnSpPr>
            <a:endCxn id="20" idx="1"/>
          </p:cNvCxnSpPr>
          <p:nvPr/>
        </p:nvCxnSpPr>
        <p:spPr>
          <a:xfrm>
            <a:off x="8028236" y="2702380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6370078-FF2F-4C54-9733-B48CB89327DD}"/>
              </a:ext>
            </a:extLst>
          </p:cNvPr>
          <p:cNvCxnSpPr>
            <a:stCxn id="18" idx="6"/>
            <a:endCxn id="19" idx="3"/>
          </p:cNvCxnSpPr>
          <p:nvPr/>
        </p:nvCxnSpPr>
        <p:spPr>
          <a:xfrm flipV="1">
            <a:off x="8028236" y="2855132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22E6CBF-4643-436C-83C6-A179F23E24CC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8028236" y="3494468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7AF377F-25B9-4DE6-B27B-18028BE15FA3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9180364" y="2702234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43647CB-AF74-4D4C-996D-E219DEF03BF4}"/>
              </a:ext>
            </a:extLst>
          </p:cNvPr>
          <p:cNvCxnSpPr>
            <a:stCxn id="20" idx="6"/>
          </p:cNvCxnSpPr>
          <p:nvPr/>
        </p:nvCxnSpPr>
        <p:spPr>
          <a:xfrm flipV="1">
            <a:off x="9180364" y="3494322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B16769B-79F5-48CC-930C-3EC2EA2CB55F}"/>
              </a:ext>
            </a:extLst>
          </p:cNvPr>
          <p:cNvCxnSpPr>
            <a:stCxn id="20" idx="6"/>
            <a:endCxn id="21" idx="3"/>
          </p:cNvCxnSpPr>
          <p:nvPr/>
        </p:nvCxnSpPr>
        <p:spPr>
          <a:xfrm flipV="1">
            <a:off x="9180364" y="2854986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1148B77-A95F-4F9F-9D26-1C2B2593788A}"/>
              </a:ext>
            </a:extLst>
          </p:cNvPr>
          <p:cNvCxnSpPr>
            <a:stCxn id="19" idx="6"/>
          </p:cNvCxnSpPr>
          <p:nvPr/>
        </p:nvCxnSpPr>
        <p:spPr>
          <a:xfrm>
            <a:off x="9180364" y="2702380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0">
            <a:extLst>
              <a:ext uri="{FF2B5EF4-FFF2-40B4-BE49-F238E27FC236}">
                <a16:creationId xmlns:a16="http://schemas.microsoft.com/office/drawing/2014/main" id="{835E7145-469F-4FF1-8286-CDC74A4321A4}"/>
              </a:ext>
            </a:extLst>
          </p:cNvPr>
          <p:cNvSpPr txBox="1"/>
          <p:nvPr/>
        </p:nvSpPr>
        <p:spPr>
          <a:xfrm>
            <a:off x="7092132" y="268085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5" name="TextBox 61">
            <a:extLst>
              <a:ext uri="{FF2B5EF4-FFF2-40B4-BE49-F238E27FC236}">
                <a16:creationId xmlns:a16="http://schemas.microsoft.com/office/drawing/2014/main" id="{DACD84B6-8A47-48C9-A859-A813D3751E1C}"/>
              </a:ext>
            </a:extLst>
          </p:cNvPr>
          <p:cNvSpPr txBox="1"/>
          <p:nvPr/>
        </p:nvSpPr>
        <p:spPr>
          <a:xfrm>
            <a:off x="7092132" y="324578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4EAD73D9-CE41-4880-97C9-458BE924F5F3}"/>
              </a:ext>
            </a:extLst>
          </p:cNvPr>
          <p:cNvSpPr txBox="1"/>
          <p:nvPr/>
        </p:nvSpPr>
        <p:spPr>
          <a:xfrm>
            <a:off x="8214190" y="248635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7" name="TextBox 66">
            <a:extLst>
              <a:ext uri="{FF2B5EF4-FFF2-40B4-BE49-F238E27FC236}">
                <a16:creationId xmlns:a16="http://schemas.microsoft.com/office/drawing/2014/main" id="{15D03961-79B2-4D83-8DAC-6B910C95E80E}"/>
              </a:ext>
            </a:extLst>
          </p:cNvPr>
          <p:cNvSpPr txBox="1"/>
          <p:nvPr/>
        </p:nvSpPr>
        <p:spPr>
          <a:xfrm>
            <a:off x="7956228" y="277438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8" name="TextBox 67">
            <a:extLst>
              <a:ext uri="{FF2B5EF4-FFF2-40B4-BE49-F238E27FC236}">
                <a16:creationId xmlns:a16="http://schemas.microsoft.com/office/drawing/2014/main" id="{97D0350C-FD81-4FFA-9A0B-C170DFCD8627}"/>
              </a:ext>
            </a:extLst>
          </p:cNvPr>
          <p:cNvSpPr txBox="1"/>
          <p:nvPr/>
        </p:nvSpPr>
        <p:spPr>
          <a:xfrm>
            <a:off x="7956228" y="31762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9" name="TextBox 95">
            <a:extLst>
              <a:ext uri="{FF2B5EF4-FFF2-40B4-BE49-F238E27FC236}">
                <a16:creationId xmlns:a16="http://schemas.microsoft.com/office/drawing/2014/main" id="{D661BFD1-2886-4853-9F43-8920287F9287}"/>
              </a:ext>
            </a:extLst>
          </p:cNvPr>
          <p:cNvSpPr txBox="1"/>
          <p:nvPr/>
        </p:nvSpPr>
        <p:spPr>
          <a:xfrm>
            <a:off x="8184120" y="346427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0" name="TextBox 96">
            <a:extLst>
              <a:ext uri="{FF2B5EF4-FFF2-40B4-BE49-F238E27FC236}">
                <a16:creationId xmlns:a16="http://schemas.microsoft.com/office/drawing/2014/main" id="{9C66217D-F457-4DB4-8AD5-DAB33D602F3A}"/>
              </a:ext>
            </a:extLst>
          </p:cNvPr>
          <p:cNvSpPr txBox="1"/>
          <p:nvPr/>
        </p:nvSpPr>
        <p:spPr>
          <a:xfrm>
            <a:off x="9366318" y="248635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41" name="TextBox 97">
            <a:extLst>
              <a:ext uri="{FF2B5EF4-FFF2-40B4-BE49-F238E27FC236}">
                <a16:creationId xmlns:a16="http://schemas.microsoft.com/office/drawing/2014/main" id="{16CDB4D1-C8A6-4E0A-AE85-ACE10180DA25}"/>
              </a:ext>
            </a:extLst>
          </p:cNvPr>
          <p:cNvSpPr txBox="1"/>
          <p:nvPr/>
        </p:nvSpPr>
        <p:spPr>
          <a:xfrm>
            <a:off x="9108356" y="277438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42" name="TextBox 98">
            <a:extLst>
              <a:ext uri="{FF2B5EF4-FFF2-40B4-BE49-F238E27FC236}">
                <a16:creationId xmlns:a16="http://schemas.microsoft.com/office/drawing/2014/main" id="{CF60A45D-EE82-4D27-B02E-28E83F738ACE}"/>
              </a:ext>
            </a:extLst>
          </p:cNvPr>
          <p:cNvSpPr txBox="1"/>
          <p:nvPr/>
        </p:nvSpPr>
        <p:spPr>
          <a:xfrm>
            <a:off x="9108356" y="31762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43" name="TextBox 100">
            <a:extLst>
              <a:ext uri="{FF2B5EF4-FFF2-40B4-BE49-F238E27FC236}">
                <a16:creationId xmlns:a16="http://schemas.microsoft.com/office/drawing/2014/main" id="{7DF99551-607E-4540-AA3A-3582F390B03E}"/>
              </a:ext>
            </a:extLst>
          </p:cNvPr>
          <p:cNvSpPr txBox="1"/>
          <p:nvPr/>
        </p:nvSpPr>
        <p:spPr>
          <a:xfrm>
            <a:off x="9336248" y="346427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4" name="TextBox 101">
            <a:extLst>
              <a:ext uri="{FF2B5EF4-FFF2-40B4-BE49-F238E27FC236}">
                <a16:creationId xmlns:a16="http://schemas.microsoft.com/office/drawing/2014/main" id="{7C69B1E1-BABA-42D9-ADF2-E6F57E8D1E73}"/>
              </a:ext>
            </a:extLst>
          </p:cNvPr>
          <p:cNvSpPr txBox="1"/>
          <p:nvPr/>
        </p:nvSpPr>
        <p:spPr>
          <a:xfrm>
            <a:off x="7410378" y="209172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B523B8EE-509E-4CA1-9938-45EC596B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783289F-0FAC-4543-81EA-D814690ADC4E}"/>
                  </a:ext>
                </a:extLst>
              </p:cNvPr>
              <p:cNvSpPr/>
              <p:nvPr/>
            </p:nvSpPr>
            <p:spPr>
              <a:xfrm>
                <a:off x="1936386" y="5762190"/>
                <a:ext cx="581056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r>
                  <a:rPr lang="en-US" altLang="zh-CN" sz="2000" dirty="0"/>
                  <a:t>=0.9*0.2=0.18       (NN NN &gt; VB NN)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783289F-0FAC-4543-81EA-D814690AD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86" y="5762190"/>
                <a:ext cx="5810565" cy="408445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A522303-8448-4957-8BF4-861D9172699F}"/>
                  </a:ext>
                </a:extLst>
              </p:cNvPr>
              <p:cNvSpPr/>
              <p:nvPr/>
            </p:nvSpPr>
            <p:spPr>
              <a:xfrm>
                <a:off x="1956134" y="6232953"/>
                <a:ext cx="5684505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</m:e>
                    </m:d>
                  </m:oMath>
                </a14:m>
                <a:r>
                  <a:rPr lang="en-US" altLang="zh-CN" sz="2000" dirty="0"/>
                  <a:t>=0.9*0.8=0.72        (NN VB &gt; VB VB)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A522303-8448-4957-8BF4-861D91726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34" y="6232953"/>
                <a:ext cx="5684505" cy="408445"/>
              </a:xfrm>
              <a:prstGeom prst="rect">
                <a:avLst/>
              </a:prstGeom>
              <a:blipFill>
                <a:blip r:embed="rId4"/>
                <a:stretch>
                  <a:fillRect t="-6061" r="-223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09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2944" y="189924"/>
            <a:ext cx="707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35845" y="897811"/>
            <a:ext cx="913190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DCC220B-CB2A-4575-921F-F56814858A7C}"/>
              </a:ext>
            </a:extLst>
          </p:cNvPr>
          <p:cNvGraphicFramePr>
            <a:graphicFrameLocks noGrp="1"/>
          </p:cNvGraphicFramePr>
          <p:nvPr/>
        </p:nvGraphicFramePr>
        <p:xfrm>
          <a:off x="1980576" y="2635897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5EDCC69-9438-4819-8A48-DDF5A96B6EE4}"/>
              </a:ext>
            </a:extLst>
          </p:cNvPr>
          <p:cNvGraphicFramePr>
            <a:graphicFrameLocks noGrp="1"/>
          </p:cNvGraphicFramePr>
          <p:nvPr/>
        </p:nvGraphicFramePr>
        <p:xfrm>
          <a:off x="4628221" y="2647337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C1A281E0-6E80-43CE-9886-1F44B85AEC64}"/>
              </a:ext>
            </a:extLst>
          </p:cNvPr>
          <p:cNvSpPr txBox="1"/>
          <p:nvPr/>
        </p:nvSpPr>
        <p:spPr>
          <a:xfrm>
            <a:off x="1963925" y="2364205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0F672D04-2B5F-4A3D-A6CD-A6BD37F37903}"/>
              </a:ext>
            </a:extLst>
          </p:cNvPr>
          <p:cNvSpPr txBox="1"/>
          <p:nvPr/>
        </p:nvSpPr>
        <p:spPr>
          <a:xfrm>
            <a:off x="4556213" y="2378533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69BA7D1-02F0-48CF-ACFB-90DC67FDB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31250"/>
              </p:ext>
            </p:extLst>
          </p:nvPr>
        </p:nvGraphicFramePr>
        <p:xfrm>
          <a:off x="1963925" y="5574717"/>
          <a:ext cx="21602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3810CA0-7A89-445C-9108-E1A856858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2686"/>
              </p:ext>
            </p:extLst>
          </p:nvPr>
        </p:nvGraphicFramePr>
        <p:xfrm>
          <a:off x="4660512" y="5578963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椭圆 12">
            <a:extLst>
              <a:ext uri="{FF2B5EF4-FFF2-40B4-BE49-F238E27FC236}">
                <a16:creationId xmlns:a16="http://schemas.microsoft.com/office/drawing/2014/main" id="{9D4720CF-A9AF-4BE2-97E9-FDDA2B7EC52F}"/>
              </a:ext>
            </a:extLst>
          </p:cNvPr>
          <p:cNvSpPr/>
          <p:nvPr/>
        </p:nvSpPr>
        <p:spPr>
          <a:xfrm>
            <a:off x="7596188" y="243621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4B410B-2F7B-4AC7-A5C5-5B749ACD9AAD}"/>
              </a:ext>
            </a:extLst>
          </p:cNvPr>
          <p:cNvSpPr/>
          <p:nvPr/>
        </p:nvSpPr>
        <p:spPr>
          <a:xfrm>
            <a:off x="7596188" y="322830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AC744F5-B591-4ACF-9969-293064F5EC11}"/>
              </a:ext>
            </a:extLst>
          </p:cNvPr>
          <p:cNvSpPr/>
          <p:nvPr/>
        </p:nvSpPr>
        <p:spPr>
          <a:xfrm>
            <a:off x="8748316" y="243621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45FBFDB-4D12-49AC-A6CF-FFF1DC5B8B29}"/>
              </a:ext>
            </a:extLst>
          </p:cNvPr>
          <p:cNvSpPr/>
          <p:nvPr/>
        </p:nvSpPr>
        <p:spPr>
          <a:xfrm>
            <a:off x="8748316" y="322830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4A12807-DAF4-420E-92BD-FC02680F2FEB}"/>
              </a:ext>
            </a:extLst>
          </p:cNvPr>
          <p:cNvSpPr/>
          <p:nvPr/>
        </p:nvSpPr>
        <p:spPr>
          <a:xfrm>
            <a:off x="9900444" y="243606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D8BE6EA-A3CC-4E9B-A65B-9C79ABDBFCED}"/>
              </a:ext>
            </a:extLst>
          </p:cNvPr>
          <p:cNvSpPr/>
          <p:nvPr/>
        </p:nvSpPr>
        <p:spPr>
          <a:xfrm>
            <a:off x="9900444" y="322815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E2BB694-BF31-4958-913F-3263C08DB96D}"/>
              </a:ext>
            </a:extLst>
          </p:cNvPr>
          <p:cNvSpPr/>
          <p:nvPr/>
        </p:nvSpPr>
        <p:spPr>
          <a:xfrm>
            <a:off x="6660084" y="279610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D54E7B-2284-4487-AF5F-522541A540C5}"/>
              </a:ext>
            </a:extLst>
          </p:cNvPr>
          <p:cNvCxnSpPr>
            <a:stCxn id="19" idx="6"/>
          </p:cNvCxnSpPr>
          <p:nvPr/>
        </p:nvCxnSpPr>
        <p:spPr>
          <a:xfrm flipV="1">
            <a:off x="7092132" y="2652238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90B32AE-76C6-4C0C-A8DC-16C6C9E7654A}"/>
              </a:ext>
            </a:extLst>
          </p:cNvPr>
          <p:cNvCxnSpPr>
            <a:endCxn id="14" idx="2"/>
          </p:cNvCxnSpPr>
          <p:nvPr/>
        </p:nvCxnSpPr>
        <p:spPr>
          <a:xfrm>
            <a:off x="7092132" y="3012131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2087F55-5CA2-4B81-A3FD-4A93AB12334E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8028236" y="265223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A036B3-06F0-4CD3-8825-78C27789A0BF}"/>
              </a:ext>
            </a:extLst>
          </p:cNvPr>
          <p:cNvCxnSpPr>
            <a:endCxn id="16" idx="1"/>
          </p:cNvCxnSpPr>
          <p:nvPr/>
        </p:nvCxnSpPr>
        <p:spPr>
          <a:xfrm>
            <a:off x="8028236" y="265223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09573DF-2636-444A-B0AE-DA1F31500764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8028236" y="2804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A8FFC86-559B-4C27-BD76-F721A480DD3E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>
            <a:off x="8028236" y="3444325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94C43BE-7935-4B51-874F-C2258FA518A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9180364" y="265209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24A081-A944-4C56-ACD7-4B43274DE036}"/>
              </a:ext>
            </a:extLst>
          </p:cNvPr>
          <p:cNvCxnSpPr>
            <a:stCxn id="16" idx="6"/>
          </p:cNvCxnSpPr>
          <p:nvPr/>
        </p:nvCxnSpPr>
        <p:spPr>
          <a:xfrm flipV="1">
            <a:off x="9180364" y="3444179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B94A762-C6C1-4DF6-B14C-EA72D95C6DD6}"/>
              </a:ext>
            </a:extLst>
          </p:cNvPr>
          <p:cNvCxnSpPr>
            <a:stCxn id="16" idx="6"/>
            <a:endCxn id="17" idx="3"/>
          </p:cNvCxnSpPr>
          <p:nvPr/>
        </p:nvCxnSpPr>
        <p:spPr>
          <a:xfrm flipV="1">
            <a:off x="9180364" y="2804843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146C88A-535B-4D1C-B5DE-558DB83F613D}"/>
              </a:ext>
            </a:extLst>
          </p:cNvPr>
          <p:cNvCxnSpPr>
            <a:stCxn id="15" idx="6"/>
          </p:cNvCxnSpPr>
          <p:nvPr/>
        </p:nvCxnSpPr>
        <p:spPr>
          <a:xfrm>
            <a:off x="9180364" y="265223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6">
            <a:extLst>
              <a:ext uri="{FF2B5EF4-FFF2-40B4-BE49-F238E27FC236}">
                <a16:creationId xmlns:a16="http://schemas.microsoft.com/office/drawing/2014/main" id="{8FBEAF3E-3576-4C67-BB11-A2641F417064}"/>
              </a:ext>
            </a:extLst>
          </p:cNvPr>
          <p:cNvSpPr txBox="1"/>
          <p:nvPr/>
        </p:nvSpPr>
        <p:spPr>
          <a:xfrm>
            <a:off x="7092132" y="263071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1" name="TextBox 67">
            <a:extLst>
              <a:ext uri="{FF2B5EF4-FFF2-40B4-BE49-F238E27FC236}">
                <a16:creationId xmlns:a16="http://schemas.microsoft.com/office/drawing/2014/main" id="{3F93D7CC-8256-4700-A1BB-CF3D7674F521}"/>
              </a:ext>
            </a:extLst>
          </p:cNvPr>
          <p:cNvSpPr txBox="1"/>
          <p:nvPr/>
        </p:nvSpPr>
        <p:spPr>
          <a:xfrm>
            <a:off x="7092132" y="319564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91912023-CC90-4508-9676-1D59D803BD43}"/>
              </a:ext>
            </a:extLst>
          </p:cNvPr>
          <p:cNvSpPr txBox="1"/>
          <p:nvPr/>
        </p:nvSpPr>
        <p:spPr>
          <a:xfrm>
            <a:off x="8214190" y="243621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3" name="TextBox 96">
            <a:extLst>
              <a:ext uri="{FF2B5EF4-FFF2-40B4-BE49-F238E27FC236}">
                <a16:creationId xmlns:a16="http://schemas.microsoft.com/office/drawing/2014/main" id="{DC8D4C32-4B72-4776-8859-51E5623E93BE}"/>
              </a:ext>
            </a:extLst>
          </p:cNvPr>
          <p:cNvSpPr txBox="1"/>
          <p:nvPr/>
        </p:nvSpPr>
        <p:spPr>
          <a:xfrm>
            <a:off x="7956228" y="272424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4" name="TextBox 97">
            <a:extLst>
              <a:ext uri="{FF2B5EF4-FFF2-40B4-BE49-F238E27FC236}">
                <a16:creationId xmlns:a16="http://schemas.microsoft.com/office/drawing/2014/main" id="{2FC4946E-8313-4EC9-998E-2855B3C8443F}"/>
              </a:ext>
            </a:extLst>
          </p:cNvPr>
          <p:cNvSpPr txBox="1"/>
          <p:nvPr/>
        </p:nvSpPr>
        <p:spPr>
          <a:xfrm>
            <a:off x="7956228" y="31260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5" name="TextBox 98">
            <a:extLst>
              <a:ext uri="{FF2B5EF4-FFF2-40B4-BE49-F238E27FC236}">
                <a16:creationId xmlns:a16="http://schemas.microsoft.com/office/drawing/2014/main" id="{B8BEA17C-0694-4DD9-98DA-4667A9716ECD}"/>
              </a:ext>
            </a:extLst>
          </p:cNvPr>
          <p:cNvSpPr txBox="1"/>
          <p:nvPr/>
        </p:nvSpPr>
        <p:spPr>
          <a:xfrm>
            <a:off x="8184120" y="341412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6" name="TextBox 100">
            <a:extLst>
              <a:ext uri="{FF2B5EF4-FFF2-40B4-BE49-F238E27FC236}">
                <a16:creationId xmlns:a16="http://schemas.microsoft.com/office/drawing/2014/main" id="{5F3A3FD6-534C-42B1-8855-BAA070B6909E}"/>
              </a:ext>
            </a:extLst>
          </p:cNvPr>
          <p:cNvSpPr txBox="1"/>
          <p:nvPr/>
        </p:nvSpPr>
        <p:spPr>
          <a:xfrm>
            <a:off x="9366318" y="243621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7" name="TextBox 101">
            <a:extLst>
              <a:ext uri="{FF2B5EF4-FFF2-40B4-BE49-F238E27FC236}">
                <a16:creationId xmlns:a16="http://schemas.microsoft.com/office/drawing/2014/main" id="{258E089F-6254-454E-8EED-CEAB5A16CE1B}"/>
              </a:ext>
            </a:extLst>
          </p:cNvPr>
          <p:cNvSpPr txBox="1"/>
          <p:nvPr/>
        </p:nvSpPr>
        <p:spPr>
          <a:xfrm>
            <a:off x="9108356" y="272424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8" name="TextBox 102">
            <a:extLst>
              <a:ext uri="{FF2B5EF4-FFF2-40B4-BE49-F238E27FC236}">
                <a16:creationId xmlns:a16="http://schemas.microsoft.com/office/drawing/2014/main" id="{93320FCD-39FB-447D-B737-042B1E54348E}"/>
              </a:ext>
            </a:extLst>
          </p:cNvPr>
          <p:cNvSpPr txBox="1"/>
          <p:nvPr/>
        </p:nvSpPr>
        <p:spPr>
          <a:xfrm>
            <a:off x="9108356" y="312609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9" name="TextBox 103">
            <a:extLst>
              <a:ext uri="{FF2B5EF4-FFF2-40B4-BE49-F238E27FC236}">
                <a16:creationId xmlns:a16="http://schemas.microsoft.com/office/drawing/2014/main" id="{5201C963-8073-435F-AAEB-03DB72AD60C6}"/>
              </a:ext>
            </a:extLst>
          </p:cNvPr>
          <p:cNvSpPr txBox="1"/>
          <p:nvPr/>
        </p:nvSpPr>
        <p:spPr>
          <a:xfrm>
            <a:off x="9336248" y="341412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2090ADEA-3A7A-44A7-9A5E-84A0C1567EE1}"/>
              </a:ext>
            </a:extLst>
          </p:cNvPr>
          <p:cNvSpPr txBox="1"/>
          <p:nvPr/>
        </p:nvSpPr>
        <p:spPr>
          <a:xfrm>
            <a:off x="7410378" y="204158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96B9F2ED-6EED-4013-8115-7B9639BB3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8505"/>
              </p:ext>
            </p:extLst>
          </p:nvPr>
        </p:nvGraphicFramePr>
        <p:xfrm>
          <a:off x="1963925" y="3698653"/>
          <a:ext cx="2143588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F52BCE0F-4774-4198-AF72-662759EBD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40423"/>
              </p:ext>
            </p:extLst>
          </p:nvPr>
        </p:nvGraphicFramePr>
        <p:xfrm>
          <a:off x="4660512" y="3697419"/>
          <a:ext cx="1872208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CF6E0829-E091-4F9E-A80E-B9169DBAB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41658"/>
              </p:ext>
            </p:extLst>
          </p:nvPr>
        </p:nvGraphicFramePr>
        <p:xfrm>
          <a:off x="1963926" y="4638613"/>
          <a:ext cx="216024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5E44C494-1C5D-4C29-80EA-BFA85AD62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48275"/>
              </p:ext>
            </p:extLst>
          </p:nvPr>
        </p:nvGraphicFramePr>
        <p:xfrm>
          <a:off x="4660512" y="4642859"/>
          <a:ext cx="180207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66117DF-8DF0-4B26-A891-79D4591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F10321-4ABC-8244-A742-8094A757A0FF}"/>
              </a:ext>
            </a:extLst>
          </p:cNvPr>
          <p:cNvSpPr txBox="1"/>
          <p:nvPr/>
        </p:nvSpPr>
        <p:spPr>
          <a:xfrm>
            <a:off x="7026662" y="546579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(NNN NN NN &lt; NN VB NN)</a:t>
            </a:r>
            <a:br>
              <a:rPr lang="en-US" altLang="zh-CN" sz="1800" dirty="0"/>
            </a:br>
            <a:r>
              <a:rPr lang="en-US" altLang="zh-CN" sz="1800" dirty="0"/>
              <a:t>(NN NN VB &lt; NN VB VB)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4571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1519" y="189924"/>
            <a:ext cx="70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03710" y="606787"/>
            <a:ext cx="893564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B4B4E9B-651D-4CA9-9BBF-EE285A72F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75382"/>
              </p:ext>
            </p:extLst>
          </p:nvPr>
        </p:nvGraphicFramePr>
        <p:xfrm>
          <a:off x="1920548" y="1988244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A56C5E6-9969-4CB4-9311-C952677B0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46953"/>
              </p:ext>
            </p:extLst>
          </p:nvPr>
        </p:nvGraphicFramePr>
        <p:xfrm>
          <a:off x="4568193" y="1999684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822BA0D1-7115-48FE-A47F-1DF84E1CC952}"/>
              </a:ext>
            </a:extLst>
          </p:cNvPr>
          <p:cNvSpPr txBox="1"/>
          <p:nvPr/>
        </p:nvSpPr>
        <p:spPr>
          <a:xfrm>
            <a:off x="1903897" y="1716552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8CD71F05-74D6-43AC-BCD8-5EC7B3088273}"/>
              </a:ext>
            </a:extLst>
          </p:cNvPr>
          <p:cNvSpPr txBox="1"/>
          <p:nvPr/>
        </p:nvSpPr>
        <p:spPr>
          <a:xfrm>
            <a:off x="4496185" y="173088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49991E1-71D6-417F-84F7-241F60F8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595533"/>
              </p:ext>
            </p:extLst>
          </p:nvPr>
        </p:nvGraphicFramePr>
        <p:xfrm>
          <a:off x="1888258" y="5787057"/>
          <a:ext cx="216024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0.432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椭圆 11">
            <a:extLst>
              <a:ext uri="{FF2B5EF4-FFF2-40B4-BE49-F238E27FC236}">
                <a16:creationId xmlns:a16="http://schemas.microsoft.com/office/drawing/2014/main" id="{6C2D7D13-1E68-47FC-BF23-0DE735550C3E}"/>
              </a:ext>
            </a:extLst>
          </p:cNvPr>
          <p:cNvSpPr/>
          <p:nvPr/>
        </p:nvSpPr>
        <p:spPr>
          <a:xfrm>
            <a:off x="7479791" y="230980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8E930DE-6C6C-4869-95AA-B013DCF149C8}"/>
              </a:ext>
            </a:extLst>
          </p:cNvPr>
          <p:cNvSpPr/>
          <p:nvPr/>
        </p:nvSpPr>
        <p:spPr>
          <a:xfrm>
            <a:off x="7479791" y="310189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5EBD8B9-A3FF-40BC-9305-B79EFB5C89F9}"/>
              </a:ext>
            </a:extLst>
          </p:cNvPr>
          <p:cNvSpPr/>
          <p:nvPr/>
        </p:nvSpPr>
        <p:spPr>
          <a:xfrm>
            <a:off x="8631919" y="230980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CF47ECB-73C4-445D-B904-E3D016755C50}"/>
              </a:ext>
            </a:extLst>
          </p:cNvPr>
          <p:cNvSpPr/>
          <p:nvPr/>
        </p:nvSpPr>
        <p:spPr>
          <a:xfrm>
            <a:off x="8631919" y="310189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09FD8B9-C37F-4956-A7B4-E8886F3E2FBD}"/>
              </a:ext>
            </a:extLst>
          </p:cNvPr>
          <p:cNvSpPr/>
          <p:nvPr/>
        </p:nvSpPr>
        <p:spPr>
          <a:xfrm>
            <a:off x="9784047" y="230965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A1C4C36-B925-4DD0-BD06-2FD33BAC1B5B}"/>
              </a:ext>
            </a:extLst>
          </p:cNvPr>
          <p:cNvSpPr/>
          <p:nvPr/>
        </p:nvSpPr>
        <p:spPr>
          <a:xfrm>
            <a:off x="9784047" y="310174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B7CECC6-4798-4F9E-9402-F36963865A5D}"/>
              </a:ext>
            </a:extLst>
          </p:cNvPr>
          <p:cNvSpPr/>
          <p:nvPr/>
        </p:nvSpPr>
        <p:spPr>
          <a:xfrm>
            <a:off x="6543687" y="266969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C74E207-A47A-4065-9DD9-A0B1EA5B8F5B}"/>
              </a:ext>
            </a:extLst>
          </p:cNvPr>
          <p:cNvCxnSpPr>
            <a:stCxn id="18" idx="6"/>
          </p:cNvCxnSpPr>
          <p:nvPr/>
        </p:nvCxnSpPr>
        <p:spPr>
          <a:xfrm flipV="1">
            <a:off x="6975735" y="2525828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5EF67FB-DFF9-4A8F-9F7A-0478DFBC85E7}"/>
              </a:ext>
            </a:extLst>
          </p:cNvPr>
          <p:cNvCxnSpPr>
            <a:endCxn id="13" idx="2"/>
          </p:cNvCxnSpPr>
          <p:nvPr/>
        </p:nvCxnSpPr>
        <p:spPr>
          <a:xfrm>
            <a:off x="6975735" y="2885721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7D64AF5-71D6-4139-83DA-B98449A0990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7911839" y="252582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C38000E-0C93-4242-BA33-1AD68FB86666}"/>
              </a:ext>
            </a:extLst>
          </p:cNvPr>
          <p:cNvCxnSpPr>
            <a:endCxn id="15" idx="1"/>
          </p:cNvCxnSpPr>
          <p:nvPr/>
        </p:nvCxnSpPr>
        <p:spPr>
          <a:xfrm>
            <a:off x="7911839" y="252582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857952A-E7C0-4D25-A31C-31D76F166CDB}"/>
              </a:ext>
            </a:extLst>
          </p:cNvPr>
          <p:cNvCxnSpPr>
            <a:stCxn id="13" idx="6"/>
            <a:endCxn id="14" idx="3"/>
          </p:cNvCxnSpPr>
          <p:nvPr/>
        </p:nvCxnSpPr>
        <p:spPr>
          <a:xfrm flipV="1">
            <a:off x="7911839" y="267857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F2A5B6F-14E6-4292-AD53-075068357866}"/>
              </a:ext>
            </a:extLst>
          </p:cNvPr>
          <p:cNvCxnSpPr>
            <a:cxnSpLocks/>
          </p:cNvCxnSpPr>
          <p:nvPr/>
        </p:nvCxnSpPr>
        <p:spPr>
          <a:xfrm>
            <a:off x="7950397" y="3332773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A0D86D8-AA29-4E14-873A-9107426EED92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9063967" y="252568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24C1EA8-1C4B-4B4A-B1E2-3F77DCAD16B8}"/>
              </a:ext>
            </a:extLst>
          </p:cNvPr>
          <p:cNvCxnSpPr>
            <a:stCxn id="15" idx="6"/>
          </p:cNvCxnSpPr>
          <p:nvPr/>
        </p:nvCxnSpPr>
        <p:spPr>
          <a:xfrm flipV="1">
            <a:off x="9063967" y="3317769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E31B781-8673-4880-8BC2-4D952112AC26}"/>
              </a:ext>
            </a:extLst>
          </p:cNvPr>
          <p:cNvCxnSpPr>
            <a:stCxn id="15" idx="6"/>
            <a:endCxn id="16" idx="3"/>
          </p:cNvCxnSpPr>
          <p:nvPr/>
        </p:nvCxnSpPr>
        <p:spPr>
          <a:xfrm flipV="1">
            <a:off x="9063967" y="2678433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C6D5042-DA68-4F43-9F09-C8666A98704E}"/>
              </a:ext>
            </a:extLst>
          </p:cNvPr>
          <p:cNvCxnSpPr>
            <a:stCxn id="14" idx="6"/>
          </p:cNvCxnSpPr>
          <p:nvPr/>
        </p:nvCxnSpPr>
        <p:spPr>
          <a:xfrm>
            <a:off x="9063967" y="252582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6">
            <a:extLst>
              <a:ext uri="{FF2B5EF4-FFF2-40B4-BE49-F238E27FC236}">
                <a16:creationId xmlns:a16="http://schemas.microsoft.com/office/drawing/2014/main" id="{D3AC74CC-D6B7-423A-ABEB-2ED7A6C12AF2}"/>
              </a:ext>
            </a:extLst>
          </p:cNvPr>
          <p:cNvSpPr txBox="1"/>
          <p:nvPr/>
        </p:nvSpPr>
        <p:spPr>
          <a:xfrm>
            <a:off x="6975735" y="250430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30" name="TextBox 97">
            <a:extLst>
              <a:ext uri="{FF2B5EF4-FFF2-40B4-BE49-F238E27FC236}">
                <a16:creationId xmlns:a16="http://schemas.microsoft.com/office/drawing/2014/main" id="{FCBF7BAC-81AC-40F0-82F1-41473467D9E8}"/>
              </a:ext>
            </a:extLst>
          </p:cNvPr>
          <p:cNvSpPr txBox="1"/>
          <p:nvPr/>
        </p:nvSpPr>
        <p:spPr>
          <a:xfrm>
            <a:off x="6975735" y="306923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1" name="TextBox 98">
            <a:extLst>
              <a:ext uri="{FF2B5EF4-FFF2-40B4-BE49-F238E27FC236}">
                <a16:creationId xmlns:a16="http://schemas.microsoft.com/office/drawing/2014/main" id="{3939DB96-7797-4FED-A7AE-FC05BCA7401A}"/>
              </a:ext>
            </a:extLst>
          </p:cNvPr>
          <p:cNvSpPr txBox="1"/>
          <p:nvPr/>
        </p:nvSpPr>
        <p:spPr>
          <a:xfrm>
            <a:off x="8097793" y="230980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2" name="TextBox 100">
            <a:extLst>
              <a:ext uri="{FF2B5EF4-FFF2-40B4-BE49-F238E27FC236}">
                <a16:creationId xmlns:a16="http://schemas.microsoft.com/office/drawing/2014/main" id="{58890B40-305F-4B95-B78D-2CA438BD02CB}"/>
              </a:ext>
            </a:extLst>
          </p:cNvPr>
          <p:cNvSpPr txBox="1"/>
          <p:nvPr/>
        </p:nvSpPr>
        <p:spPr>
          <a:xfrm>
            <a:off x="7839831" y="259783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3" name="TextBox 101">
            <a:extLst>
              <a:ext uri="{FF2B5EF4-FFF2-40B4-BE49-F238E27FC236}">
                <a16:creationId xmlns:a16="http://schemas.microsoft.com/office/drawing/2014/main" id="{17B325CD-A43C-47C2-9627-7B75CDC59ED4}"/>
              </a:ext>
            </a:extLst>
          </p:cNvPr>
          <p:cNvSpPr txBox="1"/>
          <p:nvPr/>
        </p:nvSpPr>
        <p:spPr>
          <a:xfrm>
            <a:off x="7839831" y="299968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4" name="TextBox 102">
            <a:extLst>
              <a:ext uri="{FF2B5EF4-FFF2-40B4-BE49-F238E27FC236}">
                <a16:creationId xmlns:a16="http://schemas.microsoft.com/office/drawing/2014/main" id="{21D24235-5BD8-4C0F-B24E-E426CAED7BE3}"/>
              </a:ext>
            </a:extLst>
          </p:cNvPr>
          <p:cNvSpPr txBox="1"/>
          <p:nvPr/>
        </p:nvSpPr>
        <p:spPr>
          <a:xfrm>
            <a:off x="8115389" y="329541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5" name="TextBox 103">
            <a:extLst>
              <a:ext uri="{FF2B5EF4-FFF2-40B4-BE49-F238E27FC236}">
                <a16:creationId xmlns:a16="http://schemas.microsoft.com/office/drawing/2014/main" id="{B19105FE-EE35-4680-9808-F66D13B5A729}"/>
              </a:ext>
            </a:extLst>
          </p:cNvPr>
          <p:cNvSpPr txBox="1"/>
          <p:nvPr/>
        </p:nvSpPr>
        <p:spPr>
          <a:xfrm>
            <a:off x="9249921" y="230980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6" name="TextBox 104">
            <a:extLst>
              <a:ext uri="{FF2B5EF4-FFF2-40B4-BE49-F238E27FC236}">
                <a16:creationId xmlns:a16="http://schemas.microsoft.com/office/drawing/2014/main" id="{BF0E27BF-7E45-4646-869F-B86C39E2E010}"/>
              </a:ext>
            </a:extLst>
          </p:cNvPr>
          <p:cNvSpPr txBox="1"/>
          <p:nvPr/>
        </p:nvSpPr>
        <p:spPr>
          <a:xfrm>
            <a:off x="8991959" y="259783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7" name="TextBox 105">
            <a:extLst>
              <a:ext uri="{FF2B5EF4-FFF2-40B4-BE49-F238E27FC236}">
                <a16:creationId xmlns:a16="http://schemas.microsoft.com/office/drawing/2014/main" id="{E3D22044-87AA-4D0D-B844-B79AA774AFC5}"/>
              </a:ext>
            </a:extLst>
          </p:cNvPr>
          <p:cNvSpPr txBox="1"/>
          <p:nvPr/>
        </p:nvSpPr>
        <p:spPr>
          <a:xfrm>
            <a:off x="8991959" y="299968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8" name="TextBox 106">
            <a:extLst>
              <a:ext uri="{FF2B5EF4-FFF2-40B4-BE49-F238E27FC236}">
                <a16:creationId xmlns:a16="http://schemas.microsoft.com/office/drawing/2014/main" id="{A2F07011-3E42-436B-A843-BE30C4505DD9}"/>
              </a:ext>
            </a:extLst>
          </p:cNvPr>
          <p:cNvSpPr txBox="1"/>
          <p:nvPr/>
        </p:nvSpPr>
        <p:spPr>
          <a:xfrm>
            <a:off x="9219851" y="328771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9" name="TextBox 107">
            <a:extLst>
              <a:ext uri="{FF2B5EF4-FFF2-40B4-BE49-F238E27FC236}">
                <a16:creationId xmlns:a16="http://schemas.microsoft.com/office/drawing/2014/main" id="{46B41517-DBAF-419D-BF04-2B8E78FFA40A}"/>
              </a:ext>
            </a:extLst>
          </p:cNvPr>
          <p:cNvSpPr txBox="1"/>
          <p:nvPr/>
        </p:nvSpPr>
        <p:spPr>
          <a:xfrm>
            <a:off x="7293981" y="191517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34C3B334-3FD7-4C68-9C6B-3F9265CF1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21112"/>
              </p:ext>
            </p:extLst>
          </p:nvPr>
        </p:nvGraphicFramePr>
        <p:xfrm>
          <a:off x="1888258" y="4725643"/>
          <a:ext cx="21602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6FAE41AF-BEE5-44B6-ADA4-B768E6AC5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347298"/>
              </p:ext>
            </p:extLst>
          </p:nvPr>
        </p:nvGraphicFramePr>
        <p:xfrm>
          <a:off x="4584845" y="4729889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7CA7381D-D1F3-4572-AD98-673C18EC1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326507"/>
              </p:ext>
            </p:extLst>
          </p:nvPr>
        </p:nvGraphicFramePr>
        <p:xfrm>
          <a:off x="1904909" y="3018037"/>
          <a:ext cx="2143588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C41D71A0-0680-4B2C-B5DA-306B2CB5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385261"/>
              </p:ext>
            </p:extLst>
          </p:nvPr>
        </p:nvGraphicFramePr>
        <p:xfrm>
          <a:off x="4568193" y="3022283"/>
          <a:ext cx="1872208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12A5DEA8-0131-408E-B138-5A5A55004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05060"/>
              </p:ext>
            </p:extLst>
          </p:nvPr>
        </p:nvGraphicFramePr>
        <p:xfrm>
          <a:off x="1888259" y="3789539"/>
          <a:ext cx="216024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A03ED7B9-431B-4F23-921D-F213793F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334135"/>
              </p:ext>
            </p:extLst>
          </p:nvPr>
        </p:nvGraphicFramePr>
        <p:xfrm>
          <a:off x="4584845" y="3793785"/>
          <a:ext cx="18399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ACB3CBD-C5AA-4AA3-BED0-16634A803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83483"/>
              </p:ext>
            </p:extLst>
          </p:nvPr>
        </p:nvGraphicFramePr>
        <p:xfrm>
          <a:off x="4600485" y="5698281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33B98F4C-B2F3-4EB2-8BFE-093C37A0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53407-A763-6E42-8827-885F852BB93F}"/>
              </a:ext>
            </a:extLst>
          </p:cNvPr>
          <p:cNvSpPr txBox="1"/>
          <p:nvPr/>
        </p:nvSpPr>
        <p:spPr>
          <a:xfrm>
            <a:off x="7414054" y="567175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(NN VB NN &gt; NN VB VB)</a:t>
            </a:r>
          </a:p>
        </p:txBody>
      </p:sp>
    </p:spTree>
    <p:extLst>
      <p:ext uri="{BB962C8B-B14F-4D97-AF65-F5344CB8AC3E}">
        <p14:creationId xmlns:p14="http://schemas.microsoft.com/office/powerpoint/2010/main" val="3226700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39366" y="146450"/>
            <a:ext cx="7119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82278" y="543868"/>
            <a:ext cx="8957073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1131E1-D7C8-4E28-8F2A-79DD8617A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26624"/>
              </p:ext>
            </p:extLst>
          </p:nvPr>
        </p:nvGraphicFramePr>
        <p:xfrm>
          <a:off x="1920548" y="2063262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25B6383-5602-4297-B997-41A0ABB9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30954"/>
              </p:ext>
            </p:extLst>
          </p:nvPr>
        </p:nvGraphicFramePr>
        <p:xfrm>
          <a:off x="4568193" y="2074702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A4A85401-047F-45B4-8418-90EEF354EBA9}"/>
              </a:ext>
            </a:extLst>
          </p:cNvPr>
          <p:cNvSpPr txBox="1"/>
          <p:nvPr/>
        </p:nvSpPr>
        <p:spPr>
          <a:xfrm>
            <a:off x="1903897" y="179157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09256364-978F-451E-923C-2B59E6C5D764}"/>
              </a:ext>
            </a:extLst>
          </p:cNvPr>
          <p:cNvSpPr txBox="1"/>
          <p:nvPr/>
        </p:nvSpPr>
        <p:spPr>
          <a:xfrm>
            <a:off x="4496185" y="1805898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8967EFC-4F79-446C-8F07-514E5DA1B027}"/>
              </a:ext>
            </a:extLst>
          </p:cNvPr>
          <p:cNvSpPr/>
          <p:nvPr/>
        </p:nvSpPr>
        <p:spPr>
          <a:xfrm>
            <a:off x="7544734" y="233996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D51F547-B1CC-4CF2-AAF7-D01842E6F3E6}"/>
              </a:ext>
            </a:extLst>
          </p:cNvPr>
          <p:cNvSpPr/>
          <p:nvPr/>
        </p:nvSpPr>
        <p:spPr>
          <a:xfrm>
            <a:off x="7544734" y="313205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13ABCC1-780A-49A5-9849-FC782DD9B1B4}"/>
              </a:ext>
            </a:extLst>
          </p:cNvPr>
          <p:cNvSpPr/>
          <p:nvPr/>
        </p:nvSpPr>
        <p:spPr>
          <a:xfrm>
            <a:off x="8696862" y="233996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1CB0E1-37CC-4BE3-BFFB-3DF820798AD0}"/>
              </a:ext>
            </a:extLst>
          </p:cNvPr>
          <p:cNvSpPr/>
          <p:nvPr/>
        </p:nvSpPr>
        <p:spPr>
          <a:xfrm>
            <a:off x="8696862" y="313205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314C1E7-94AA-4CF7-945C-6E5B4A3083BF}"/>
              </a:ext>
            </a:extLst>
          </p:cNvPr>
          <p:cNvSpPr/>
          <p:nvPr/>
        </p:nvSpPr>
        <p:spPr>
          <a:xfrm>
            <a:off x="9848990" y="233981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D6E2103-B198-4766-A855-89CDF1881DD6}"/>
              </a:ext>
            </a:extLst>
          </p:cNvPr>
          <p:cNvSpPr/>
          <p:nvPr/>
        </p:nvSpPr>
        <p:spPr>
          <a:xfrm>
            <a:off x="9848990" y="313190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64193F7-61CD-41EF-B083-060A97CFA388}"/>
              </a:ext>
            </a:extLst>
          </p:cNvPr>
          <p:cNvSpPr/>
          <p:nvPr/>
        </p:nvSpPr>
        <p:spPr>
          <a:xfrm>
            <a:off x="6608630" y="269985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8AFB2C4-1171-4FE3-9C31-15153045158E}"/>
              </a:ext>
            </a:extLst>
          </p:cNvPr>
          <p:cNvCxnSpPr>
            <a:stCxn id="17" idx="6"/>
          </p:cNvCxnSpPr>
          <p:nvPr/>
        </p:nvCxnSpPr>
        <p:spPr>
          <a:xfrm flipV="1">
            <a:off x="7040678" y="2555990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2D93F76-14A5-48E6-8153-4B1C4C16BE00}"/>
              </a:ext>
            </a:extLst>
          </p:cNvPr>
          <p:cNvCxnSpPr>
            <a:endCxn id="12" idx="2"/>
          </p:cNvCxnSpPr>
          <p:nvPr/>
        </p:nvCxnSpPr>
        <p:spPr>
          <a:xfrm>
            <a:off x="7040678" y="2915883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3754357-F820-4B7E-A57D-B637B50A0975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7976782" y="2555989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509FEE5-015F-4440-A82B-047C460FBC85}"/>
              </a:ext>
            </a:extLst>
          </p:cNvPr>
          <p:cNvCxnSpPr>
            <a:endCxn id="14" idx="1"/>
          </p:cNvCxnSpPr>
          <p:nvPr/>
        </p:nvCxnSpPr>
        <p:spPr>
          <a:xfrm>
            <a:off x="7976782" y="2555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6F94CD-A7A0-46FC-8BA3-5D591A0CFE25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7976782" y="2708741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EAF519-6DA5-4183-94D6-6860B895F167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7976782" y="334807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893F768-2B7D-4BF2-A7B3-2474C6261A52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9128910" y="2555843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EB63C9-AC09-4C1B-91F7-5468FD186F15}"/>
              </a:ext>
            </a:extLst>
          </p:cNvPr>
          <p:cNvCxnSpPr>
            <a:stCxn id="14" idx="6"/>
          </p:cNvCxnSpPr>
          <p:nvPr/>
        </p:nvCxnSpPr>
        <p:spPr>
          <a:xfrm flipV="1">
            <a:off x="9128910" y="334793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388A9D-8AF5-4CF4-8ADA-3ECF27E46904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9128910" y="2708595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6FDDF4E-9808-4143-AB06-A6CF4761725D}"/>
              </a:ext>
            </a:extLst>
          </p:cNvPr>
          <p:cNvCxnSpPr>
            <a:stCxn id="13" idx="6"/>
          </p:cNvCxnSpPr>
          <p:nvPr/>
        </p:nvCxnSpPr>
        <p:spPr>
          <a:xfrm>
            <a:off x="9128910" y="255598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4">
            <a:extLst>
              <a:ext uri="{FF2B5EF4-FFF2-40B4-BE49-F238E27FC236}">
                <a16:creationId xmlns:a16="http://schemas.microsoft.com/office/drawing/2014/main" id="{F94E0180-C0EC-475B-B829-501F9E9CE57C}"/>
              </a:ext>
            </a:extLst>
          </p:cNvPr>
          <p:cNvSpPr txBox="1"/>
          <p:nvPr/>
        </p:nvSpPr>
        <p:spPr>
          <a:xfrm>
            <a:off x="7040678" y="253446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9" name="TextBox 125">
            <a:extLst>
              <a:ext uri="{FF2B5EF4-FFF2-40B4-BE49-F238E27FC236}">
                <a16:creationId xmlns:a16="http://schemas.microsoft.com/office/drawing/2014/main" id="{DD8DEB4C-9D23-40EB-8490-BCC8DF0D9B5B}"/>
              </a:ext>
            </a:extLst>
          </p:cNvPr>
          <p:cNvSpPr txBox="1"/>
          <p:nvPr/>
        </p:nvSpPr>
        <p:spPr>
          <a:xfrm>
            <a:off x="7040678" y="3099392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0" name="TextBox 126">
            <a:extLst>
              <a:ext uri="{FF2B5EF4-FFF2-40B4-BE49-F238E27FC236}">
                <a16:creationId xmlns:a16="http://schemas.microsoft.com/office/drawing/2014/main" id="{AE0DCEF7-38C9-47D6-917D-7193B438FAE5}"/>
              </a:ext>
            </a:extLst>
          </p:cNvPr>
          <p:cNvSpPr txBox="1"/>
          <p:nvPr/>
        </p:nvSpPr>
        <p:spPr>
          <a:xfrm>
            <a:off x="8162736" y="233996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1" name="TextBox 127">
            <a:extLst>
              <a:ext uri="{FF2B5EF4-FFF2-40B4-BE49-F238E27FC236}">
                <a16:creationId xmlns:a16="http://schemas.microsoft.com/office/drawing/2014/main" id="{A609F88D-95DF-40E5-BE20-52BBF7D68B71}"/>
              </a:ext>
            </a:extLst>
          </p:cNvPr>
          <p:cNvSpPr txBox="1"/>
          <p:nvPr/>
        </p:nvSpPr>
        <p:spPr>
          <a:xfrm>
            <a:off x="7904774" y="26279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2" name="TextBox 128">
            <a:extLst>
              <a:ext uri="{FF2B5EF4-FFF2-40B4-BE49-F238E27FC236}">
                <a16:creationId xmlns:a16="http://schemas.microsoft.com/office/drawing/2014/main" id="{8BF292B1-AEEB-496F-8853-C2A541118341}"/>
              </a:ext>
            </a:extLst>
          </p:cNvPr>
          <p:cNvSpPr txBox="1"/>
          <p:nvPr/>
        </p:nvSpPr>
        <p:spPr>
          <a:xfrm>
            <a:off x="7904774" y="302984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3" name="TextBox 129">
            <a:extLst>
              <a:ext uri="{FF2B5EF4-FFF2-40B4-BE49-F238E27FC236}">
                <a16:creationId xmlns:a16="http://schemas.microsoft.com/office/drawing/2014/main" id="{1E1AEAA5-DDA6-4FAB-AC8C-D2DF047F8EBC}"/>
              </a:ext>
            </a:extLst>
          </p:cNvPr>
          <p:cNvSpPr txBox="1"/>
          <p:nvPr/>
        </p:nvSpPr>
        <p:spPr>
          <a:xfrm>
            <a:off x="8132666" y="331788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4" name="TextBox 130">
            <a:extLst>
              <a:ext uri="{FF2B5EF4-FFF2-40B4-BE49-F238E27FC236}">
                <a16:creationId xmlns:a16="http://schemas.microsoft.com/office/drawing/2014/main" id="{5169E79E-D1EA-4744-AD75-97170A6ABBB7}"/>
              </a:ext>
            </a:extLst>
          </p:cNvPr>
          <p:cNvSpPr txBox="1"/>
          <p:nvPr/>
        </p:nvSpPr>
        <p:spPr>
          <a:xfrm>
            <a:off x="9314864" y="233996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5" name="TextBox 131">
            <a:extLst>
              <a:ext uri="{FF2B5EF4-FFF2-40B4-BE49-F238E27FC236}">
                <a16:creationId xmlns:a16="http://schemas.microsoft.com/office/drawing/2014/main" id="{EBBB27A8-1258-4324-B8C8-0DB710456D2B}"/>
              </a:ext>
            </a:extLst>
          </p:cNvPr>
          <p:cNvSpPr txBox="1"/>
          <p:nvPr/>
        </p:nvSpPr>
        <p:spPr>
          <a:xfrm>
            <a:off x="9056902" y="26279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6" name="TextBox 132">
            <a:extLst>
              <a:ext uri="{FF2B5EF4-FFF2-40B4-BE49-F238E27FC236}">
                <a16:creationId xmlns:a16="http://schemas.microsoft.com/office/drawing/2014/main" id="{51610EDE-4C05-4A06-A084-A73B33E43834}"/>
              </a:ext>
            </a:extLst>
          </p:cNvPr>
          <p:cNvSpPr txBox="1"/>
          <p:nvPr/>
        </p:nvSpPr>
        <p:spPr>
          <a:xfrm>
            <a:off x="9056902" y="302984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7" name="TextBox 133">
            <a:extLst>
              <a:ext uri="{FF2B5EF4-FFF2-40B4-BE49-F238E27FC236}">
                <a16:creationId xmlns:a16="http://schemas.microsoft.com/office/drawing/2014/main" id="{ED870750-D94A-4EA4-8CA7-4A01C14CCD6C}"/>
              </a:ext>
            </a:extLst>
          </p:cNvPr>
          <p:cNvSpPr txBox="1"/>
          <p:nvPr/>
        </p:nvSpPr>
        <p:spPr>
          <a:xfrm>
            <a:off x="9284794" y="331788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8" name="TextBox 134">
            <a:extLst>
              <a:ext uri="{FF2B5EF4-FFF2-40B4-BE49-F238E27FC236}">
                <a16:creationId xmlns:a16="http://schemas.microsoft.com/office/drawing/2014/main" id="{D04C40F6-C759-4A8F-89E8-94C6CF04FA4F}"/>
              </a:ext>
            </a:extLst>
          </p:cNvPr>
          <p:cNvSpPr txBox="1"/>
          <p:nvPr/>
        </p:nvSpPr>
        <p:spPr>
          <a:xfrm>
            <a:off x="7358924" y="194533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F1A71A2-6CA0-4624-BD55-8697084A80AE}"/>
              </a:ext>
            </a:extLst>
          </p:cNvPr>
          <p:cNvSpPr/>
          <p:nvPr/>
        </p:nvSpPr>
        <p:spPr>
          <a:xfrm>
            <a:off x="7536160" y="5589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16AD92F-F472-4AA5-AD6D-C481CEE7B8EA}"/>
              </a:ext>
            </a:extLst>
          </p:cNvPr>
          <p:cNvSpPr/>
          <p:nvPr/>
        </p:nvSpPr>
        <p:spPr>
          <a:xfrm>
            <a:off x="7536160" y="638132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3E3315F-D8F8-479E-B675-59D4E330D92B}"/>
              </a:ext>
            </a:extLst>
          </p:cNvPr>
          <p:cNvSpPr/>
          <p:nvPr/>
        </p:nvSpPr>
        <p:spPr>
          <a:xfrm>
            <a:off x="8688288" y="5589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BE5C135-E7AE-4E89-A9FD-631FC608A0C3}"/>
              </a:ext>
            </a:extLst>
          </p:cNvPr>
          <p:cNvSpPr/>
          <p:nvPr/>
        </p:nvSpPr>
        <p:spPr>
          <a:xfrm>
            <a:off x="8688288" y="638132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88481ED-064B-4A39-BD5C-DB04B2800DBA}"/>
              </a:ext>
            </a:extLst>
          </p:cNvPr>
          <p:cNvSpPr/>
          <p:nvPr/>
        </p:nvSpPr>
        <p:spPr>
          <a:xfrm>
            <a:off x="9840416" y="558909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8B7958A-EF65-4EDF-934D-5EC8A4624B05}"/>
              </a:ext>
            </a:extLst>
          </p:cNvPr>
          <p:cNvSpPr/>
          <p:nvPr/>
        </p:nvSpPr>
        <p:spPr>
          <a:xfrm>
            <a:off x="9840416" y="638118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C93D9B9-1E60-4357-831B-800CDD7653E9}"/>
              </a:ext>
            </a:extLst>
          </p:cNvPr>
          <p:cNvSpPr/>
          <p:nvPr/>
        </p:nvSpPr>
        <p:spPr>
          <a:xfrm>
            <a:off x="6600056" y="594913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0000"/>
                </a:solidFill>
              </a:rPr>
              <a:t>B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2340094-2B56-40DA-82EE-727EA3C2C7D1}"/>
              </a:ext>
            </a:extLst>
          </p:cNvPr>
          <p:cNvCxnSpPr>
            <a:stCxn id="45" idx="6"/>
          </p:cNvCxnSpPr>
          <p:nvPr/>
        </p:nvCxnSpPr>
        <p:spPr>
          <a:xfrm flipV="1">
            <a:off x="7032104" y="5805265"/>
            <a:ext cx="504056" cy="35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896212E-4A75-4942-ADC8-7A378FBD0D06}"/>
              </a:ext>
            </a:extLst>
          </p:cNvPr>
          <p:cNvCxnSpPr>
            <a:endCxn id="40" idx="2"/>
          </p:cNvCxnSpPr>
          <p:nvPr/>
        </p:nvCxnSpPr>
        <p:spPr>
          <a:xfrm>
            <a:off x="7032104" y="6165158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0FBEDD-DA78-4EF6-AC65-D57DC7635CDF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7968208" y="5805264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D6F9D1-21E6-4C9F-BEC3-EC13B1175EBF}"/>
              </a:ext>
            </a:extLst>
          </p:cNvPr>
          <p:cNvCxnSpPr>
            <a:endCxn id="42" idx="1"/>
          </p:cNvCxnSpPr>
          <p:nvPr/>
        </p:nvCxnSpPr>
        <p:spPr>
          <a:xfrm>
            <a:off x="7968208" y="5805264"/>
            <a:ext cx="783352" cy="63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6F742CF-733D-4FF8-B1C4-6DFB73F88271}"/>
              </a:ext>
            </a:extLst>
          </p:cNvPr>
          <p:cNvCxnSpPr>
            <a:stCxn id="40" idx="6"/>
            <a:endCxn id="41" idx="3"/>
          </p:cNvCxnSpPr>
          <p:nvPr/>
        </p:nvCxnSpPr>
        <p:spPr>
          <a:xfrm flipV="1">
            <a:off x="7968208" y="5958016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1C065CE-0E1E-4436-9D46-F9E1629DD9A8}"/>
              </a:ext>
            </a:extLst>
          </p:cNvPr>
          <p:cNvCxnSpPr>
            <a:stCxn id="40" idx="6"/>
            <a:endCxn id="42" idx="2"/>
          </p:cNvCxnSpPr>
          <p:nvPr/>
        </p:nvCxnSpPr>
        <p:spPr>
          <a:xfrm>
            <a:off x="7968208" y="65973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2B4B1A6-42EA-41E2-9FA0-94CBE88385BB}"/>
              </a:ext>
            </a:extLst>
          </p:cNvPr>
          <p:cNvCxnSpPr>
            <a:stCxn id="41" idx="6"/>
            <a:endCxn id="43" idx="2"/>
          </p:cNvCxnSpPr>
          <p:nvPr/>
        </p:nvCxnSpPr>
        <p:spPr>
          <a:xfrm flipV="1">
            <a:off x="9120336" y="5805118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B835EAA-C161-4674-A98B-AE994EBF5DD1}"/>
              </a:ext>
            </a:extLst>
          </p:cNvPr>
          <p:cNvCxnSpPr>
            <a:stCxn id="42" idx="6"/>
          </p:cNvCxnSpPr>
          <p:nvPr/>
        </p:nvCxnSpPr>
        <p:spPr>
          <a:xfrm flipV="1">
            <a:off x="9120336" y="6597206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53DA00F-30CA-49B7-86E2-131DBA1D5910}"/>
              </a:ext>
            </a:extLst>
          </p:cNvPr>
          <p:cNvCxnSpPr>
            <a:stCxn id="42" idx="6"/>
            <a:endCxn id="43" idx="3"/>
          </p:cNvCxnSpPr>
          <p:nvPr/>
        </p:nvCxnSpPr>
        <p:spPr>
          <a:xfrm flipV="1">
            <a:off x="9120336" y="5957870"/>
            <a:ext cx="783352" cy="63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22B651D-D8F8-48D6-8C05-BD2FA1613942}"/>
              </a:ext>
            </a:extLst>
          </p:cNvPr>
          <p:cNvCxnSpPr>
            <a:stCxn id="41" idx="6"/>
          </p:cNvCxnSpPr>
          <p:nvPr/>
        </p:nvCxnSpPr>
        <p:spPr>
          <a:xfrm>
            <a:off x="9120336" y="5805264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52">
            <a:extLst>
              <a:ext uri="{FF2B5EF4-FFF2-40B4-BE49-F238E27FC236}">
                <a16:creationId xmlns:a16="http://schemas.microsoft.com/office/drawing/2014/main" id="{4F72483A-D575-4915-B576-BFA3330185EF}"/>
              </a:ext>
            </a:extLst>
          </p:cNvPr>
          <p:cNvSpPr txBox="1"/>
          <p:nvPr/>
        </p:nvSpPr>
        <p:spPr>
          <a:xfrm>
            <a:off x="7032104" y="578374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57" name="TextBox 153">
            <a:extLst>
              <a:ext uri="{FF2B5EF4-FFF2-40B4-BE49-F238E27FC236}">
                <a16:creationId xmlns:a16="http://schemas.microsoft.com/office/drawing/2014/main" id="{896B8CC3-E219-4174-9932-968788DC7F02}"/>
              </a:ext>
            </a:extLst>
          </p:cNvPr>
          <p:cNvSpPr txBox="1"/>
          <p:nvPr/>
        </p:nvSpPr>
        <p:spPr>
          <a:xfrm>
            <a:off x="7032104" y="634866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58" name="TextBox 154">
            <a:extLst>
              <a:ext uri="{FF2B5EF4-FFF2-40B4-BE49-F238E27FC236}">
                <a16:creationId xmlns:a16="http://schemas.microsoft.com/office/drawing/2014/main" id="{624FE459-28D1-440E-81D1-9588EA779681}"/>
              </a:ext>
            </a:extLst>
          </p:cNvPr>
          <p:cNvSpPr txBox="1"/>
          <p:nvPr/>
        </p:nvSpPr>
        <p:spPr>
          <a:xfrm>
            <a:off x="8154162" y="558924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59" name="TextBox 155">
            <a:extLst>
              <a:ext uri="{FF2B5EF4-FFF2-40B4-BE49-F238E27FC236}">
                <a16:creationId xmlns:a16="http://schemas.microsoft.com/office/drawing/2014/main" id="{F14B60D9-8665-4C43-B98B-F7FCAC3FCB62}"/>
              </a:ext>
            </a:extLst>
          </p:cNvPr>
          <p:cNvSpPr txBox="1"/>
          <p:nvPr/>
        </p:nvSpPr>
        <p:spPr>
          <a:xfrm>
            <a:off x="7896200" y="587727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0" name="TextBox 156">
            <a:extLst>
              <a:ext uri="{FF2B5EF4-FFF2-40B4-BE49-F238E27FC236}">
                <a16:creationId xmlns:a16="http://schemas.microsoft.com/office/drawing/2014/main" id="{FDEB907A-5C04-4E9E-97F2-90F930F9B539}"/>
              </a:ext>
            </a:extLst>
          </p:cNvPr>
          <p:cNvSpPr txBox="1"/>
          <p:nvPr/>
        </p:nvSpPr>
        <p:spPr>
          <a:xfrm>
            <a:off x="7896200" y="62791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1" name="TextBox 157">
            <a:extLst>
              <a:ext uri="{FF2B5EF4-FFF2-40B4-BE49-F238E27FC236}">
                <a16:creationId xmlns:a16="http://schemas.microsoft.com/office/drawing/2014/main" id="{28966277-E156-4171-900C-E3BCFE49443B}"/>
              </a:ext>
            </a:extLst>
          </p:cNvPr>
          <p:cNvSpPr txBox="1"/>
          <p:nvPr/>
        </p:nvSpPr>
        <p:spPr>
          <a:xfrm>
            <a:off x="8124092" y="65671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62" name="TextBox 158">
            <a:extLst>
              <a:ext uri="{FF2B5EF4-FFF2-40B4-BE49-F238E27FC236}">
                <a16:creationId xmlns:a16="http://schemas.microsoft.com/office/drawing/2014/main" id="{AEA677CE-7FF5-4A66-A71B-7722C1D034AF}"/>
              </a:ext>
            </a:extLst>
          </p:cNvPr>
          <p:cNvSpPr txBox="1"/>
          <p:nvPr/>
        </p:nvSpPr>
        <p:spPr>
          <a:xfrm>
            <a:off x="9306290" y="558924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63" name="TextBox 159">
            <a:extLst>
              <a:ext uri="{FF2B5EF4-FFF2-40B4-BE49-F238E27FC236}">
                <a16:creationId xmlns:a16="http://schemas.microsoft.com/office/drawing/2014/main" id="{EBB94644-B30C-4CFB-B318-64531E06D3A8}"/>
              </a:ext>
            </a:extLst>
          </p:cNvPr>
          <p:cNvSpPr txBox="1"/>
          <p:nvPr/>
        </p:nvSpPr>
        <p:spPr>
          <a:xfrm>
            <a:off x="9048328" y="587727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64" name="TextBox 160">
            <a:extLst>
              <a:ext uri="{FF2B5EF4-FFF2-40B4-BE49-F238E27FC236}">
                <a16:creationId xmlns:a16="http://schemas.microsoft.com/office/drawing/2014/main" id="{3B53D447-ED8D-451A-B84D-25F4B3A64472}"/>
              </a:ext>
            </a:extLst>
          </p:cNvPr>
          <p:cNvSpPr txBox="1"/>
          <p:nvPr/>
        </p:nvSpPr>
        <p:spPr>
          <a:xfrm>
            <a:off x="9048328" y="62791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65" name="TextBox 161">
            <a:extLst>
              <a:ext uri="{FF2B5EF4-FFF2-40B4-BE49-F238E27FC236}">
                <a16:creationId xmlns:a16="http://schemas.microsoft.com/office/drawing/2014/main" id="{4338CFD8-24D6-4E68-9774-AFCAE93768C9}"/>
              </a:ext>
            </a:extLst>
          </p:cNvPr>
          <p:cNvSpPr txBox="1"/>
          <p:nvPr/>
        </p:nvSpPr>
        <p:spPr>
          <a:xfrm>
            <a:off x="9276220" y="65671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66" name="TextBox 162">
            <a:extLst>
              <a:ext uri="{FF2B5EF4-FFF2-40B4-BE49-F238E27FC236}">
                <a16:creationId xmlns:a16="http://schemas.microsoft.com/office/drawing/2014/main" id="{7882764D-A4E7-4F8F-A769-4BDD74D3CC0C}"/>
              </a:ext>
            </a:extLst>
          </p:cNvPr>
          <p:cNvSpPr txBox="1"/>
          <p:nvPr/>
        </p:nvSpPr>
        <p:spPr>
          <a:xfrm>
            <a:off x="7350350" y="519461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7A65BC9D-F8D7-44A5-85CA-0B7BC08FF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442797"/>
              </p:ext>
            </p:extLst>
          </p:nvPr>
        </p:nvGraphicFramePr>
        <p:xfrm>
          <a:off x="1903897" y="5850175"/>
          <a:ext cx="216024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0.432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0D9805D7-0C73-403E-BA4A-69E654E58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195648"/>
              </p:ext>
            </p:extLst>
          </p:nvPr>
        </p:nvGraphicFramePr>
        <p:xfrm>
          <a:off x="1903897" y="4788761"/>
          <a:ext cx="21602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B846510C-473E-4C21-BDD5-2C49B436E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84549"/>
              </p:ext>
            </p:extLst>
          </p:nvPr>
        </p:nvGraphicFramePr>
        <p:xfrm>
          <a:off x="4600484" y="4793007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25B7CAD0-C629-4CCE-871A-86C48074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9950"/>
              </p:ext>
            </p:extLst>
          </p:nvPr>
        </p:nvGraphicFramePr>
        <p:xfrm>
          <a:off x="1920548" y="3081155"/>
          <a:ext cx="2143588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D76614D9-7CB5-4D57-8361-8829EB543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54008"/>
              </p:ext>
            </p:extLst>
          </p:nvPr>
        </p:nvGraphicFramePr>
        <p:xfrm>
          <a:off x="4583832" y="3085401"/>
          <a:ext cx="1872208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77F93937-CD2F-48E6-BAB9-7B1CD7A7D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71696"/>
              </p:ext>
            </p:extLst>
          </p:nvPr>
        </p:nvGraphicFramePr>
        <p:xfrm>
          <a:off x="1903898" y="3852657"/>
          <a:ext cx="216024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36AB0DD6-F33C-4C5A-804F-C945EBC14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46607"/>
              </p:ext>
            </p:extLst>
          </p:nvPr>
        </p:nvGraphicFramePr>
        <p:xfrm>
          <a:off x="4600484" y="3856903"/>
          <a:ext cx="18399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043A80D6-8608-4BEC-868C-139BDA7B6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89092"/>
              </p:ext>
            </p:extLst>
          </p:nvPr>
        </p:nvGraphicFramePr>
        <p:xfrm>
          <a:off x="4616124" y="5761399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灯片编号占位符 76">
            <a:extLst>
              <a:ext uri="{FF2B5EF4-FFF2-40B4-BE49-F238E27FC236}">
                <a16:creationId xmlns:a16="http://schemas.microsoft.com/office/drawing/2014/main" id="{009C6FAB-3DA3-43F1-A5BF-8ED2C279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8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0797" y="132163"/>
            <a:ext cx="7110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92994" y="480848"/>
            <a:ext cx="8946357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 example (adding &lt;B&gt; in the beginning)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Find the path with the highest probability.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2EC65D8-2C7D-4AE1-BD47-67DEF8E7A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81333"/>
              </p:ext>
            </p:extLst>
          </p:nvPr>
        </p:nvGraphicFramePr>
        <p:xfrm>
          <a:off x="1920548" y="2050905"/>
          <a:ext cx="18722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9EB9523-47C8-43E6-888B-7008AAC13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58508"/>
              </p:ext>
            </p:extLst>
          </p:nvPr>
        </p:nvGraphicFramePr>
        <p:xfrm>
          <a:off x="4568193" y="2062345"/>
          <a:ext cx="18722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5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64">
            <a:extLst>
              <a:ext uri="{FF2B5EF4-FFF2-40B4-BE49-F238E27FC236}">
                <a16:creationId xmlns:a16="http://schemas.microsoft.com/office/drawing/2014/main" id="{4F36CFA8-F4EC-41E7-9E14-DF0A96D5EBCB}"/>
              </a:ext>
            </a:extLst>
          </p:cNvPr>
          <p:cNvSpPr txBox="1"/>
          <p:nvPr/>
        </p:nvSpPr>
        <p:spPr>
          <a:xfrm>
            <a:off x="1903897" y="1779213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tb table</a:t>
            </a:r>
            <a:endParaRPr lang="zh-CN" altLang="en-US" sz="1100" i="1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5A324024-4203-41CC-A888-66A35AC642DC}"/>
              </a:ext>
            </a:extLst>
          </p:cNvPr>
          <p:cNvSpPr txBox="1"/>
          <p:nvPr/>
        </p:nvSpPr>
        <p:spPr>
          <a:xfrm>
            <a:off x="4496185" y="1793541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 err="1"/>
              <a:t>bp</a:t>
            </a:r>
            <a:r>
              <a:rPr lang="en-US" altLang="zh-CN" sz="1100" i="1" dirty="0"/>
              <a:t> table</a:t>
            </a:r>
            <a:endParaRPr lang="zh-CN" altLang="en-US" sz="1100" i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D8E47C3-70FC-4CBC-8884-36550AA6AE31}"/>
              </a:ext>
            </a:extLst>
          </p:cNvPr>
          <p:cNvSpPr/>
          <p:nvPr/>
        </p:nvSpPr>
        <p:spPr>
          <a:xfrm>
            <a:off x="7608168" y="5589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8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9E402-D0BB-453F-AF12-54091C01DF98}"/>
              </a:ext>
            </a:extLst>
          </p:cNvPr>
          <p:cNvSpPr/>
          <p:nvPr/>
        </p:nvSpPr>
        <p:spPr>
          <a:xfrm>
            <a:off x="7608168" y="638132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VB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C35E62A-5921-4D5E-9F1D-981B909CCF8E}"/>
              </a:ext>
            </a:extLst>
          </p:cNvPr>
          <p:cNvSpPr/>
          <p:nvPr/>
        </p:nvSpPr>
        <p:spPr>
          <a:xfrm>
            <a:off x="8760296" y="55892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B8C3C4A-81FC-4FBA-A9B7-DFAD96A4CE99}"/>
              </a:ext>
            </a:extLst>
          </p:cNvPr>
          <p:cNvSpPr/>
          <p:nvPr/>
        </p:nvSpPr>
        <p:spPr>
          <a:xfrm>
            <a:off x="8760296" y="638132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</a:rPr>
              <a:t>VB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59A808-F174-484A-AC0D-D91907EE8692}"/>
              </a:ext>
            </a:extLst>
          </p:cNvPr>
          <p:cNvSpPr/>
          <p:nvPr/>
        </p:nvSpPr>
        <p:spPr>
          <a:xfrm>
            <a:off x="9912424" y="558909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8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512B5CD-862C-4197-A850-42BD791B25EE}"/>
              </a:ext>
            </a:extLst>
          </p:cNvPr>
          <p:cNvSpPr/>
          <p:nvPr/>
        </p:nvSpPr>
        <p:spPr>
          <a:xfrm>
            <a:off x="9912424" y="638118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</a:rPr>
              <a:t>VB</a:t>
            </a:r>
            <a:endParaRPr lang="zh-CN" altLang="en-US" sz="800" b="1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78BA896-2B76-4039-A9AD-9E5BD3BEAF8F}"/>
              </a:ext>
            </a:extLst>
          </p:cNvPr>
          <p:cNvSpPr/>
          <p:nvPr/>
        </p:nvSpPr>
        <p:spPr>
          <a:xfrm>
            <a:off x="6672064" y="594913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FF0000"/>
                </a:solidFill>
              </a:rPr>
              <a:t>B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C3B4CDB-2AD8-4EEE-A90D-49B132F86ECE}"/>
              </a:ext>
            </a:extLst>
          </p:cNvPr>
          <p:cNvCxnSpPr>
            <a:stCxn id="17" idx="6"/>
          </p:cNvCxnSpPr>
          <p:nvPr/>
        </p:nvCxnSpPr>
        <p:spPr>
          <a:xfrm flipV="1">
            <a:off x="7104112" y="5805265"/>
            <a:ext cx="504056" cy="359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5E9379-E4F3-4B2F-B007-952678408E57}"/>
              </a:ext>
            </a:extLst>
          </p:cNvPr>
          <p:cNvCxnSpPr>
            <a:endCxn id="12" idx="2"/>
          </p:cNvCxnSpPr>
          <p:nvPr/>
        </p:nvCxnSpPr>
        <p:spPr>
          <a:xfrm>
            <a:off x="7104112" y="6165158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3E1045-503F-4D94-9451-48E3A612FF7A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8040216" y="5805264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2BD673F-B966-4154-AD7A-FB98F6F842B8}"/>
              </a:ext>
            </a:extLst>
          </p:cNvPr>
          <p:cNvCxnSpPr>
            <a:endCxn id="14" idx="1"/>
          </p:cNvCxnSpPr>
          <p:nvPr/>
        </p:nvCxnSpPr>
        <p:spPr>
          <a:xfrm>
            <a:off x="8040216" y="5805264"/>
            <a:ext cx="783352" cy="639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8FA6725-71C9-4318-948E-8F9E80EE25A0}"/>
              </a:ext>
            </a:extLst>
          </p:cNvPr>
          <p:cNvCxnSpPr>
            <a:stCxn id="12" idx="6"/>
            <a:endCxn id="13" idx="3"/>
          </p:cNvCxnSpPr>
          <p:nvPr/>
        </p:nvCxnSpPr>
        <p:spPr>
          <a:xfrm flipV="1">
            <a:off x="8040216" y="5958016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127142A-900B-4EDA-8005-602B64845AED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040216" y="65973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87A7571-F2FA-454B-A716-9D5850541559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9192344" y="5805118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881CFE-C088-4E29-B7AE-1B78DAE37512}"/>
              </a:ext>
            </a:extLst>
          </p:cNvPr>
          <p:cNvCxnSpPr>
            <a:stCxn id="14" idx="6"/>
          </p:cNvCxnSpPr>
          <p:nvPr/>
        </p:nvCxnSpPr>
        <p:spPr>
          <a:xfrm flipV="1">
            <a:off x="9192344" y="6597206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E26168-67EC-4106-A6B1-EAD30E48ADC4}"/>
              </a:ext>
            </a:extLst>
          </p:cNvPr>
          <p:cNvCxnSpPr>
            <a:stCxn id="14" idx="6"/>
            <a:endCxn id="15" idx="3"/>
          </p:cNvCxnSpPr>
          <p:nvPr/>
        </p:nvCxnSpPr>
        <p:spPr>
          <a:xfrm flipV="1">
            <a:off x="9192344" y="5957870"/>
            <a:ext cx="783352" cy="63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05BA60B-0FBB-4667-B2C9-63DE531E8707}"/>
              </a:ext>
            </a:extLst>
          </p:cNvPr>
          <p:cNvCxnSpPr>
            <a:stCxn id="13" idx="6"/>
          </p:cNvCxnSpPr>
          <p:nvPr/>
        </p:nvCxnSpPr>
        <p:spPr>
          <a:xfrm>
            <a:off x="9192344" y="5805264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96">
            <a:extLst>
              <a:ext uri="{FF2B5EF4-FFF2-40B4-BE49-F238E27FC236}">
                <a16:creationId xmlns:a16="http://schemas.microsoft.com/office/drawing/2014/main" id="{BCED054B-F06A-449F-B006-D9025B200774}"/>
              </a:ext>
            </a:extLst>
          </p:cNvPr>
          <p:cNvSpPr txBox="1"/>
          <p:nvPr/>
        </p:nvSpPr>
        <p:spPr>
          <a:xfrm>
            <a:off x="7104112" y="578374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9" name="TextBox 97">
            <a:extLst>
              <a:ext uri="{FF2B5EF4-FFF2-40B4-BE49-F238E27FC236}">
                <a16:creationId xmlns:a16="http://schemas.microsoft.com/office/drawing/2014/main" id="{1286F3F8-B33E-4014-8866-BA1D8A1477AD}"/>
              </a:ext>
            </a:extLst>
          </p:cNvPr>
          <p:cNvSpPr txBox="1"/>
          <p:nvPr/>
        </p:nvSpPr>
        <p:spPr>
          <a:xfrm>
            <a:off x="7104112" y="634866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30" name="TextBox 98">
            <a:extLst>
              <a:ext uri="{FF2B5EF4-FFF2-40B4-BE49-F238E27FC236}">
                <a16:creationId xmlns:a16="http://schemas.microsoft.com/office/drawing/2014/main" id="{DF2DE990-F3C4-4F70-ACDD-7B7A9D8F1ACE}"/>
              </a:ext>
            </a:extLst>
          </p:cNvPr>
          <p:cNvSpPr txBox="1"/>
          <p:nvPr/>
        </p:nvSpPr>
        <p:spPr>
          <a:xfrm>
            <a:off x="8226170" y="558924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1" name="TextBox 100">
            <a:extLst>
              <a:ext uri="{FF2B5EF4-FFF2-40B4-BE49-F238E27FC236}">
                <a16:creationId xmlns:a16="http://schemas.microsoft.com/office/drawing/2014/main" id="{78824157-915A-4728-B813-92E44E64B2F8}"/>
              </a:ext>
            </a:extLst>
          </p:cNvPr>
          <p:cNvSpPr txBox="1"/>
          <p:nvPr/>
        </p:nvSpPr>
        <p:spPr>
          <a:xfrm>
            <a:off x="7968208" y="587727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2" name="TextBox 101">
            <a:extLst>
              <a:ext uri="{FF2B5EF4-FFF2-40B4-BE49-F238E27FC236}">
                <a16:creationId xmlns:a16="http://schemas.microsoft.com/office/drawing/2014/main" id="{B4B65155-B18C-4CDB-9CED-17BD4A12E966}"/>
              </a:ext>
            </a:extLst>
          </p:cNvPr>
          <p:cNvSpPr txBox="1"/>
          <p:nvPr/>
        </p:nvSpPr>
        <p:spPr>
          <a:xfrm>
            <a:off x="7968208" y="62791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3" name="TextBox 102">
            <a:extLst>
              <a:ext uri="{FF2B5EF4-FFF2-40B4-BE49-F238E27FC236}">
                <a16:creationId xmlns:a16="http://schemas.microsoft.com/office/drawing/2014/main" id="{270FDB88-86DC-4B51-A27E-C5B2E86341F8}"/>
              </a:ext>
            </a:extLst>
          </p:cNvPr>
          <p:cNvSpPr txBox="1"/>
          <p:nvPr/>
        </p:nvSpPr>
        <p:spPr>
          <a:xfrm>
            <a:off x="8196100" y="65671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4" name="TextBox 103">
            <a:extLst>
              <a:ext uri="{FF2B5EF4-FFF2-40B4-BE49-F238E27FC236}">
                <a16:creationId xmlns:a16="http://schemas.microsoft.com/office/drawing/2014/main" id="{CAD789FC-D8B8-49F3-BE5B-8327D1F277F9}"/>
              </a:ext>
            </a:extLst>
          </p:cNvPr>
          <p:cNvSpPr txBox="1"/>
          <p:nvPr/>
        </p:nvSpPr>
        <p:spPr>
          <a:xfrm>
            <a:off x="9378298" y="558924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5" name="TextBox 104">
            <a:extLst>
              <a:ext uri="{FF2B5EF4-FFF2-40B4-BE49-F238E27FC236}">
                <a16:creationId xmlns:a16="http://schemas.microsoft.com/office/drawing/2014/main" id="{4DACA631-1C5A-4772-AF16-2C468BB1779E}"/>
              </a:ext>
            </a:extLst>
          </p:cNvPr>
          <p:cNvSpPr txBox="1"/>
          <p:nvPr/>
        </p:nvSpPr>
        <p:spPr>
          <a:xfrm>
            <a:off x="9120336" y="587727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6" name="TextBox 105">
            <a:extLst>
              <a:ext uri="{FF2B5EF4-FFF2-40B4-BE49-F238E27FC236}">
                <a16:creationId xmlns:a16="http://schemas.microsoft.com/office/drawing/2014/main" id="{5B277380-F86E-4337-ACF8-0ACE860986D2}"/>
              </a:ext>
            </a:extLst>
          </p:cNvPr>
          <p:cNvSpPr txBox="1"/>
          <p:nvPr/>
        </p:nvSpPr>
        <p:spPr>
          <a:xfrm>
            <a:off x="9120336" y="62791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7" name="TextBox 106">
            <a:extLst>
              <a:ext uri="{FF2B5EF4-FFF2-40B4-BE49-F238E27FC236}">
                <a16:creationId xmlns:a16="http://schemas.microsoft.com/office/drawing/2014/main" id="{6C710B66-4041-4E67-9E28-9A3C1240EE82}"/>
              </a:ext>
            </a:extLst>
          </p:cNvPr>
          <p:cNvSpPr txBox="1"/>
          <p:nvPr/>
        </p:nvSpPr>
        <p:spPr>
          <a:xfrm>
            <a:off x="9348228" y="65671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127360C6-DFB8-4C87-B8F7-5EB48789B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92850"/>
              </p:ext>
            </p:extLst>
          </p:nvPr>
        </p:nvGraphicFramePr>
        <p:xfrm>
          <a:off x="1903897" y="5837818"/>
          <a:ext cx="216024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0.432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F3B2BEF6-60D1-4E6C-A044-CA433909F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24329"/>
              </p:ext>
            </p:extLst>
          </p:nvPr>
        </p:nvGraphicFramePr>
        <p:xfrm>
          <a:off x="1903897" y="4776404"/>
          <a:ext cx="216024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en-US" altLang="zh-CN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0.18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0.72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A0D45614-4F2A-4CAA-90B0-4EF439E2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45706"/>
              </p:ext>
            </p:extLst>
          </p:nvPr>
        </p:nvGraphicFramePr>
        <p:xfrm>
          <a:off x="4600484" y="4780650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A1194099-E8C7-4EA5-8CB8-4D8204E8B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06759"/>
              </p:ext>
            </p:extLst>
          </p:nvPr>
        </p:nvGraphicFramePr>
        <p:xfrm>
          <a:off x="1920548" y="3068798"/>
          <a:ext cx="2143588" cy="66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50E1809D-ADA2-42DB-A1C6-CD1071243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45680"/>
              </p:ext>
            </p:extLst>
          </p:nvPr>
        </p:nvGraphicFramePr>
        <p:xfrm>
          <a:off x="4583832" y="3073044"/>
          <a:ext cx="1872208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2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FC4B0659-D189-4DFB-B68D-E2BE1F360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34599"/>
              </p:ext>
            </p:extLst>
          </p:nvPr>
        </p:nvGraphicFramePr>
        <p:xfrm>
          <a:off x="1903898" y="3840300"/>
          <a:ext cx="216024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286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0.2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13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0.1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0.9</a:t>
                      </a:r>
                      <a:r>
                        <a:rPr lang="zh-CN" altLang="en-US" sz="1000" b="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0.8</a:t>
                      </a:r>
                    </a:p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BFB6FE98-0857-4E63-888E-08667C414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2561"/>
              </p:ext>
            </p:extLst>
          </p:nvPr>
        </p:nvGraphicFramePr>
        <p:xfrm>
          <a:off x="4600484" y="3844546"/>
          <a:ext cx="18399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NN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8037ECC5-3B5D-4737-835C-DF5AE7453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17898"/>
              </p:ext>
            </p:extLst>
          </p:nvPr>
        </p:nvGraphicFramePr>
        <p:xfrm>
          <a:off x="4616124" y="5749042"/>
          <a:ext cx="183991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rgbClr val="FF0000"/>
                          </a:solidFill>
                        </a:rPr>
                        <a:t>NN</a:t>
                      </a:r>
                      <a:endParaRPr lang="zh-CN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VB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椭圆 48">
            <a:extLst>
              <a:ext uri="{FF2B5EF4-FFF2-40B4-BE49-F238E27FC236}">
                <a16:creationId xmlns:a16="http://schemas.microsoft.com/office/drawing/2014/main" id="{146705C1-8635-47E8-A4F1-B0F9F6FCFAF9}"/>
              </a:ext>
            </a:extLst>
          </p:cNvPr>
          <p:cNvSpPr/>
          <p:nvPr/>
        </p:nvSpPr>
        <p:spPr>
          <a:xfrm>
            <a:off x="7536160" y="227749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2C7D501-98E6-4C88-8133-923EF3C7D754}"/>
              </a:ext>
            </a:extLst>
          </p:cNvPr>
          <p:cNvSpPr/>
          <p:nvPr/>
        </p:nvSpPr>
        <p:spPr>
          <a:xfrm>
            <a:off x="7536160" y="306957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C527BC8-EB39-43FC-86A5-1C9979675C11}"/>
              </a:ext>
            </a:extLst>
          </p:cNvPr>
          <p:cNvSpPr/>
          <p:nvPr/>
        </p:nvSpPr>
        <p:spPr>
          <a:xfrm>
            <a:off x="8688288" y="227749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0B21A99-AC1F-4E60-A275-8C1E5B64C294}"/>
              </a:ext>
            </a:extLst>
          </p:cNvPr>
          <p:cNvSpPr/>
          <p:nvPr/>
        </p:nvSpPr>
        <p:spPr>
          <a:xfrm>
            <a:off x="8688288" y="306957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2801FDA-ED56-4BE4-B470-A8246269CE61}"/>
              </a:ext>
            </a:extLst>
          </p:cNvPr>
          <p:cNvSpPr/>
          <p:nvPr/>
        </p:nvSpPr>
        <p:spPr>
          <a:xfrm>
            <a:off x="9840416" y="227734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9E48DDC-2C2C-4BB6-A1BA-A13A954B2E83}"/>
              </a:ext>
            </a:extLst>
          </p:cNvPr>
          <p:cNvSpPr/>
          <p:nvPr/>
        </p:nvSpPr>
        <p:spPr>
          <a:xfrm>
            <a:off x="9840416" y="306943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1EA87D0-56AA-436F-BB6E-CB533F4943EB}"/>
              </a:ext>
            </a:extLst>
          </p:cNvPr>
          <p:cNvSpPr/>
          <p:nvPr/>
        </p:nvSpPr>
        <p:spPr>
          <a:xfrm>
            <a:off x="6600056" y="263738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65F3293-7F57-4255-8C88-42B3C625191B}"/>
              </a:ext>
            </a:extLst>
          </p:cNvPr>
          <p:cNvCxnSpPr>
            <a:stCxn id="55" idx="6"/>
          </p:cNvCxnSpPr>
          <p:nvPr/>
        </p:nvCxnSpPr>
        <p:spPr>
          <a:xfrm flipV="1">
            <a:off x="7032104" y="2493515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DFA984F-ACF7-4FB5-848F-353889E881DF}"/>
              </a:ext>
            </a:extLst>
          </p:cNvPr>
          <p:cNvCxnSpPr>
            <a:endCxn id="50" idx="2"/>
          </p:cNvCxnSpPr>
          <p:nvPr/>
        </p:nvCxnSpPr>
        <p:spPr>
          <a:xfrm>
            <a:off x="7032104" y="2853408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4312CE1-EC8E-4C0F-B3EE-DF875E0C9F4C}"/>
              </a:ext>
            </a:extLst>
          </p:cNvPr>
          <p:cNvCxnSpPr>
            <a:stCxn id="49" idx="6"/>
            <a:endCxn id="51" idx="2"/>
          </p:cNvCxnSpPr>
          <p:nvPr/>
        </p:nvCxnSpPr>
        <p:spPr>
          <a:xfrm>
            <a:off x="7968208" y="2493514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1294745-642D-4397-84E6-B91FBED9F68E}"/>
              </a:ext>
            </a:extLst>
          </p:cNvPr>
          <p:cNvCxnSpPr>
            <a:endCxn id="52" idx="1"/>
          </p:cNvCxnSpPr>
          <p:nvPr/>
        </p:nvCxnSpPr>
        <p:spPr>
          <a:xfrm>
            <a:off x="7968208" y="2493514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CAF0521E-31E5-4895-8717-4F4089C895D3}"/>
              </a:ext>
            </a:extLst>
          </p:cNvPr>
          <p:cNvCxnSpPr>
            <a:stCxn id="50" idx="6"/>
            <a:endCxn id="51" idx="3"/>
          </p:cNvCxnSpPr>
          <p:nvPr/>
        </p:nvCxnSpPr>
        <p:spPr>
          <a:xfrm flipV="1">
            <a:off x="7968208" y="2646266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4BB1A71-23D5-4368-87D9-04FA5D7F0961}"/>
              </a:ext>
            </a:extLst>
          </p:cNvPr>
          <p:cNvCxnSpPr>
            <a:stCxn id="50" idx="6"/>
            <a:endCxn id="52" idx="2"/>
          </p:cNvCxnSpPr>
          <p:nvPr/>
        </p:nvCxnSpPr>
        <p:spPr>
          <a:xfrm>
            <a:off x="7968208" y="328560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3EF65D3-F375-4BBD-B2D4-D33F9FD1C47B}"/>
              </a:ext>
            </a:extLst>
          </p:cNvPr>
          <p:cNvCxnSpPr>
            <a:stCxn id="51" idx="6"/>
            <a:endCxn id="53" idx="2"/>
          </p:cNvCxnSpPr>
          <p:nvPr/>
        </p:nvCxnSpPr>
        <p:spPr>
          <a:xfrm flipV="1">
            <a:off x="9120336" y="2493368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3778F68-B97F-45D0-84DB-5F569266C06E}"/>
              </a:ext>
            </a:extLst>
          </p:cNvPr>
          <p:cNvCxnSpPr>
            <a:stCxn id="52" idx="6"/>
          </p:cNvCxnSpPr>
          <p:nvPr/>
        </p:nvCxnSpPr>
        <p:spPr>
          <a:xfrm flipV="1">
            <a:off x="9120336" y="3285456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24A84E0-CE23-4C32-B55E-DDB14042B6E3}"/>
              </a:ext>
            </a:extLst>
          </p:cNvPr>
          <p:cNvCxnSpPr>
            <a:stCxn id="52" idx="6"/>
            <a:endCxn id="53" idx="3"/>
          </p:cNvCxnSpPr>
          <p:nvPr/>
        </p:nvCxnSpPr>
        <p:spPr>
          <a:xfrm flipV="1">
            <a:off x="9120336" y="2646120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0D21DEC-B532-41AB-A53E-1F8AB4018755}"/>
              </a:ext>
            </a:extLst>
          </p:cNvPr>
          <p:cNvCxnSpPr>
            <a:stCxn id="51" idx="6"/>
          </p:cNvCxnSpPr>
          <p:nvPr/>
        </p:nvCxnSpPr>
        <p:spPr>
          <a:xfrm>
            <a:off x="9120336" y="2493514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36">
            <a:extLst>
              <a:ext uri="{FF2B5EF4-FFF2-40B4-BE49-F238E27FC236}">
                <a16:creationId xmlns:a16="http://schemas.microsoft.com/office/drawing/2014/main" id="{2C6ACDE6-B64D-4CC8-A595-2991C727F80B}"/>
              </a:ext>
            </a:extLst>
          </p:cNvPr>
          <p:cNvSpPr txBox="1"/>
          <p:nvPr/>
        </p:nvSpPr>
        <p:spPr>
          <a:xfrm>
            <a:off x="7032104" y="247199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67" name="TextBox 137">
            <a:extLst>
              <a:ext uri="{FF2B5EF4-FFF2-40B4-BE49-F238E27FC236}">
                <a16:creationId xmlns:a16="http://schemas.microsoft.com/office/drawing/2014/main" id="{63031701-3678-4296-A060-0D37AF9D997C}"/>
              </a:ext>
            </a:extLst>
          </p:cNvPr>
          <p:cNvSpPr txBox="1"/>
          <p:nvPr/>
        </p:nvSpPr>
        <p:spPr>
          <a:xfrm>
            <a:off x="7032104" y="303691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68" name="TextBox 138">
            <a:extLst>
              <a:ext uri="{FF2B5EF4-FFF2-40B4-BE49-F238E27FC236}">
                <a16:creationId xmlns:a16="http://schemas.microsoft.com/office/drawing/2014/main" id="{FC2975FD-86FE-4810-9A3B-27BA68D41F78}"/>
              </a:ext>
            </a:extLst>
          </p:cNvPr>
          <p:cNvSpPr txBox="1"/>
          <p:nvPr/>
        </p:nvSpPr>
        <p:spPr>
          <a:xfrm>
            <a:off x="8154162" y="227749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69" name="TextBox 139">
            <a:extLst>
              <a:ext uri="{FF2B5EF4-FFF2-40B4-BE49-F238E27FC236}">
                <a16:creationId xmlns:a16="http://schemas.microsoft.com/office/drawing/2014/main" id="{E9E1639F-E39B-4BA0-A7E4-CAFB0A728CF1}"/>
              </a:ext>
            </a:extLst>
          </p:cNvPr>
          <p:cNvSpPr txBox="1"/>
          <p:nvPr/>
        </p:nvSpPr>
        <p:spPr>
          <a:xfrm>
            <a:off x="7896200" y="256552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70" name="TextBox 140">
            <a:extLst>
              <a:ext uri="{FF2B5EF4-FFF2-40B4-BE49-F238E27FC236}">
                <a16:creationId xmlns:a16="http://schemas.microsoft.com/office/drawing/2014/main" id="{185F69ED-20F4-45B3-BCE6-17C8840BC7A8}"/>
              </a:ext>
            </a:extLst>
          </p:cNvPr>
          <p:cNvSpPr txBox="1"/>
          <p:nvPr/>
        </p:nvSpPr>
        <p:spPr>
          <a:xfrm>
            <a:off x="7896200" y="296737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71" name="TextBox 141">
            <a:extLst>
              <a:ext uri="{FF2B5EF4-FFF2-40B4-BE49-F238E27FC236}">
                <a16:creationId xmlns:a16="http://schemas.microsoft.com/office/drawing/2014/main" id="{C11296AE-1E1E-4CC6-BA92-C9D010A50800}"/>
              </a:ext>
            </a:extLst>
          </p:cNvPr>
          <p:cNvSpPr txBox="1"/>
          <p:nvPr/>
        </p:nvSpPr>
        <p:spPr>
          <a:xfrm>
            <a:off x="8124092" y="325540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2" name="TextBox 142">
            <a:extLst>
              <a:ext uri="{FF2B5EF4-FFF2-40B4-BE49-F238E27FC236}">
                <a16:creationId xmlns:a16="http://schemas.microsoft.com/office/drawing/2014/main" id="{DAB8DF98-4DA0-49C3-B14C-27F5A3E1FD01}"/>
              </a:ext>
            </a:extLst>
          </p:cNvPr>
          <p:cNvSpPr txBox="1"/>
          <p:nvPr/>
        </p:nvSpPr>
        <p:spPr>
          <a:xfrm>
            <a:off x="9306290" y="2277491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73" name="TextBox 143">
            <a:extLst>
              <a:ext uri="{FF2B5EF4-FFF2-40B4-BE49-F238E27FC236}">
                <a16:creationId xmlns:a16="http://schemas.microsoft.com/office/drawing/2014/main" id="{8FDDC0AE-1281-4E17-BA49-1DD12272AD23}"/>
              </a:ext>
            </a:extLst>
          </p:cNvPr>
          <p:cNvSpPr txBox="1"/>
          <p:nvPr/>
        </p:nvSpPr>
        <p:spPr>
          <a:xfrm>
            <a:off x="9048328" y="2565523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74" name="TextBox 144">
            <a:extLst>
              <a:ext uri="{FF2B5EF4-FFF2-40B4-BE49-F238E27FC236}">
                <a16:creationId xmlns:a16="http://schemas.microsoft.com/office/drawing/2014/main" id="{5B4DA5C3-80D0-4CCB-B7CB-9CC1CA92F64A}"/>
              </a:ext>
            </a:extLst>
          </p:cNvPr>
          <p:cNvSpPr txBox="1"/>
          <p:nvPr/>
        </p:nvSpPr>
        <p:spPr>
          <a:xfrm>
            <a:off x="9048328" y="296737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75" name="TextBox 145">
            <a:extLst>
              <a:ext uri="{FF2B5EF4-FFF2-40B4-BE49-F238E27FC236}">
                <a16:creationId xmlns:a16="http://schemas.microsoft.com/office/drawing/2014/main" id="{B45EFD14-2367-4C07-850E-3FC9A5FEBB29}"/>
              </a:ext>
            </a:extLst>
          </p:cNvPr>
          <p:cNvSpPr txBox="1"/>
          <p:nvPr/>
        </p:nvSpPr>
        <p:spPr>
          <a:xfrm>
            <a:off x="9276220" y="325540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76" name="TextBox 146">
            <a:extLst>
              <a:ext uri="{FF2B5EF4-FFF2-40B4-BE49-F238E27FC236}">
                <a16:creationId xmlns:a16="http://schemas.microsoft.com/office/drawing/2014/main" id="{7AD1D8C5-6BF1-4DC2-BED6-C2A97784505C}"/>
              </a:ext>
            </a:extLst>
          </p:cNvPr>
          <p:cNvSpPr txBox="1"/>
          <p:nvPr/>
        </p:nvSpPr>
        <p:spPr>
          <a:xfrm>
            <a:off x="7350350" y="519461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77" name="TextBox 147">
            <a:extLst>
              <a:ext uri="{FF2B5EF4-FFF2-40B4-BE49-F238E27FC236}">
                <a16:creationId xmlns:a16="http://schemas.microsoft.com/office/drawing/2014/main" id="{966F2C6B-2887-4524-938E-8CBEFA701CE5}"/>
              </a:ext>
            </a:extLst>
          </p:cNvPr>
          <p:cNvSpPr txBox="1"/>
          <p:nvPr/>
        </p:nvSpPr>
        <p:spPr>
          <a:xfrm>
            <a:off x="7350350" y="188286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8B2A431-C8D1-401C-BCFC-BC995E58AAB0}"/>
              </a:ext>
            </a:extLst>
          </p:cNvPr>
          <p:cNvSpPr/>
          <p:nvPr/>
        </p:nvSpPr>
        <p:spPr>
          <a:xfrm>
            <a:off x="5051625" y="3741759"/>
            <a:ext cx="354765" cy="385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1D1E5C65-8D7E-48B3-A441-6399D0479F9E}"/>
              </a:ext>
            </a:extLst>
          </p:cNvPr>
          <p:cNvSpPr/>
          <p:nvPr/>
        </p:nvSpPr>
        <p:spPr>
          <a:xfrm>
            <a:off x="5492533" y="5131066"/>
            <a:ext cx="466950" cy="411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B5E0BB9-D182-40B9-B2B5-5337668E995B}"/>
              </a:ext>
            </a:extLst>
          </p:cNvPr>
          <p:cNvSpPr/>
          <p:nvPr/>
        </p:nvSpPr>
        <p:spPr>
          <a:xfrm>
            <a:off x="5995219" y="5698891"/>
            <a:ext cx="431401" cy="431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灯片编号占位符 80">
            <a:extLst>
              <a:ext uri="{FF2B5EF4-FFF2-40B4-BE49-F238E27FC236}">
                <a16:creationId xmlns:a16="http://schemas.microsoft.com/office/drawing/2014/main" id="{4FDA96E0-3674-41C1-A57E-F6650070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576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0088" y="189924"/>
            <a:ext cx="707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17998" y="1243086"/>
                <a:ext cx="9048674" cy="4478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Time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：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  <m:r>
                          <a:rPr lang="en-US" altLang="zh-CN" sz="2400" i="1">
                            <a:latin typeface="Cambria Math"/>
                          </a:rPr>
                          <m:t>𝐿</m:t>
                        </m:r>
                        <m:r>
                          <a:rPr lang="en-US" altLang="zh-CN" sz="2400" i="1"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</a:t>
                </a:r>
                <a:r>
                  <a:rPr lang="en-US" altLang="zh-CN" sz="2400" dirty="0">
                    <a:sym typeface="Wingdings" pitchFamily="2" charset="2"/>
                  </a:rPr>
                  <a:t>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sym typeface="Wingdings" pitchFamily="2" charset="2"/>
                      </a:rPr>
                      <m:t>𝑛</m:t>
                    </m:r>
                    <m:r>
                      <a:rPr lang="en-US" altLang="zh-CN" sz="2400" i="1">
                        <a:latin typeface="Cambria Math"/>
                        <a:sym typeface="Wingdings" pitchFamily="2" charset="2"/>
                      </a:rPr>
                      <m:t>|</m:t>
                    </m:r>
                    <m:r>
                      <a:rPr lang="en-US" altLang="zh-CN" sz="2400" i="1">
                        <a:latin typeface="Cambria Math"/>
                        <a:sym typeface="Wingdings" pitchFamily="2" charset="2"/>
                      </a:rPr>
                      <m:t>𝐿</m:t>
                    </m:r>
                    <m:r>
                      <a:rPr lang="en-US" altLang="zh-CN" sz="2400" i="1">
                        <a:latin typeface="Cambria Math"/>
                        <a:sym typeface="Wingdings" pitchFamily="2" charset="2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Space (two  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𝐿∗𝑛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tables):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tb: the probability table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bp: the “back pointer”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Algorithms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-- building table  (Viterbi)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-- finding tag sequence (back tracking)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98" y="1243086"/>
                <a:ext cx="9048674" cy="4478149"/>
              </a:xfrm>
              <a:prstGeom prst="rect">
                <a:avLst/>
              </a:prstGeom>
              <a:blipFill>
                <a:blip r:embed="rId3"/>
                <a:stretch>
                  <a:fillRect l="-840" b="-22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ABCA0-5160-4E04-8432-EC89DF87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60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2228" y="189924"/>
            <a:ext cx="7088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03710" y="808328"/>
            <a:ext cx="893564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5D014F22-036B-49E2-B525-DEA276D98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97" y="1451505"/>
            <a:ext cx="7649028" cy="526997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35C44B-1241-4102-9335-911AB051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65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D8ACB8-C48B-4F3C-B85B-3E79C543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986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136524"/>
            <a:ext cx="7389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560173" y="1126623"/>
            <a:ext cx="1222652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 basic problems summary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/>
            </a:pPr>
            <a:r>
              <a:rPr lang="en-US" altLang="zh-CN" sz="24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Scoring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a model and input/output pair, find the probability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zh-CN" sz="24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labeled sentences, estimate the parameters of model</a:t>
            </a:r>
          </a:p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zh-CN" sz="24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Decoding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Given a model and input, find the tag sequence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7FFA2AB-FB0B-4660-98E4-1E5D723D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9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92138B-BB92-4994-9BFD-FC13886A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53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189925"/>
            <a:ext cx="8561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Finding Marginal Probabilities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1B866-B70C-42EE-A783-360FA36B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AD3DFC30-66B5-415D-8AED-1AC2C75670D1}"/>
                  </a:ext>
                </a:extLst>
              </p:cNvPr>
              <p:cNvSpPr/>
              <p:nvPr/>
            </p:nvSpPr>
            <p:spPr>
              <a:xfrm>
                <a:off x="1135858" y="1065097"/>
                <a:ext cx="9048674" cy="5406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Goal – find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∈[1,…,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modeling target form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Marginalization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       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/>
                                        <m:aln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/>
                                                <m:aln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/>
                                                <m:aln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)|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/>
                                        <m:aln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/>
                                                <m:aln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/>
                                                <m:aln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/>
                                            <m:aln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20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-- exponential sum, intractable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Dynamic program again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5" name="矩形 8">
                <a:extLst>
                  <a:ext uri="{FF2B5EF4-FFF2-40B4-BE49-F238E27FC236}">
                    <a16:creationId xmlns:a16="http://schemas.microsoft.com/office/drawing/2014/main" id="{AD3DFC30-66B5-415D-8AED-1AC2C7567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8" y="1065097"/>
                <a:ext cx="9048674" cy="5406224"/>
              </a:xfrm>
              <a:prstGeom prst="rect">
                <a:avLst/>
              </a:prstGeom>
              <a:blipFill>
                <a:blip r:embed="rId3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589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46360F-0CE9-4889-8927-A162032A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38" y="1409692"/>
            <a:ext cx="9874229" cy="4583453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39366" y="189925"/>
            <a:ext cx="7131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Finding Marginal Probabilities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25331" y="1513364"/>
            <a:ext cx="8142415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EEA2D6B-FBD5-4E6F-AE9C-46DFD29B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40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46360F-0CE9-4889-8927-A162032A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59" y="1360774"/>
            <a:ext cx="9874229" cy="4583453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39366" y="189925"/>
            <a:ext cx="7131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Finding Marginal Probabilities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25331" y="1513364"/>
            <a:ext cx="8142415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EEA2D6B-FBD5-4E6F-AE9C-46DFD29B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6CAA585-B1DA-446D-8A18-2E4384750795}"/>
              </a:ext>
            </a:extLst>
          </p:cNvPr>
          <p:cNvSpPr txBox="1"/>
          <p:nvPr/>
        </p:nvSpPr>
        <p:spPr>
          <a:xfrm>
            <a:off x="3489752" y="6366714"/>
            <a:ext cx="424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Forward algorithm       Backward algorithm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BDAB228-E175-44F3-BB1F-917C0559DAD9}"/>
              </a:ext>
            </a:extLst>
          </p:cNvPr>
          <p:cNvCxnSpPr/>
          <p:nvPr/>
        </p:nvCxnSpPr>
        <p:spPr>
          <a:xfrm>
            <a:off x="3681722" y="5568659"/>
            <a:ext cx="151216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9498352-1781-464E-BEED-36B3F0D7691B}"/>
              </a:ext>
            </a:extLst>
          </p:cNvPr>
          <p:cNvCxnSpPr/>
          <p:nvPr/>
        </p:nvCxnSpPr>
        <p:spPr>
          <a:xfrm>
            <a:off x="5453868" y="5568659"/>
            <a:ext cx="151216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0A3B019-A1BD-4C46-9877-CF348FE13B3D}"/>
              </a:ext>
            </a:extLst>
          </p:cNvPr>
          <p:cNvCxnSpPr>
            <a:cxnSpLocks/>
          </p:cNvCxnSpPr>
          <p:nvPr/>
        </p:nvCxnSpPr>
        <p:spPr>
          <a:xfrm flipH="1">
            <a:off x="4486957" y="5736431"/>
            <a:ext cx="124334" cy="6494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B4DE3C0-9807-4ADA-BCFA-B1B10D59029B}"/>
              </a:ext>
            </a:extLst>
          </p:cNvPr>
          <p:cNvCxnSpPr>
            <a:cxnSpLocks/>
          </p:cNvCxnSpPr>
          <p:nvPr/>
        </p:nvCxnSpPr>
        <p:spPr>
          <a:xfrm>
            <a:off x="6096000" y="5736431"/>
            <a:ext cx="185005" cy="7036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34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189924"/>
            <a:ext cx="7099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forward algorithm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A1A1A-3990-4766-A4E7-E86835A4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7DD397C-C635-4355-83EB-5D0CAB5D8B8C}"/>
                  </a:ext>
                </a:extLst>
              </p:cNvPr>
              <p:cNvSpPr/>
              <p:nvPr/>
            </p:nvSpPr>
            <p:spPr>
              <a:xfrm>
                <a:off x="869154" y="1143251"/>
                <a:ext cx="11432384" cy="5035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1: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 dynamic program is feasible by incrementally building a table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columns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rows.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7DD397C-C635-4355-83EB-5D0CAB5D8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54" y="1143251"/>
                <a:ext cx="11432384" cy="5035930"/>
              </a:xfrm>
              <a:prstGeom prst="rect">
                <a:avLst/>
              </a:prstGeom>
              <a:blipFill>
                <a:blip r:embed="rId3"/>
                <a:stretch>
                  <a:fillRect l="-777" b="-17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183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189924"/>
            <a:ext cx="7099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forward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3D7EEB3F-9543-4300-AC8F-D607BD23E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937" y="1145000"/>
                <a:ext cx="9145016" cy="552307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457200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Again using the example</a:t>
                </a:r>
              </a:p>
              <a:p>
                <a:pPr marL="342900" indent="-342900" defTabSz="457200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spcAft>
                    <a:spcPts val="1800"/>
                  </a:spcAft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𝑁𝑁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0.9</m:t>
                      </m:r>
                    </m:oMath>
                  </m:oMathPara>
                </a14:m>
                <a:endParaRPr lang="en-US" altLang="zh-CN" b="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spcAft>
                    <a:spcPts val="1200"/>
                  </a:spcAft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𝑉𝐵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0.1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𝑁𝑁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𝑁𝑁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∗0.2+</m:t>
                    </m:r>
                  </m:oMath>
                </a14:m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𝑉𝐵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∗0.6</m:t>
                    </m:r>
                  </m:oMath>
                </a14:m>
                <a:r>
                  <a:rPr lang="en-US" altLang="zh-CN" dirty="0">
                    <a:latin typeface="Palatino" pitchFamily="2" charset="77"/>
                    <a:cs typeface="Calibri Light" panose="020F0302020204030204" pitchFamily="34" charset="0"/>
                  </a:rPr>
                  <a:t>=0.24</a:t>
                </a:r>
              </a:p>
              <a:p>
                <a:pPr marL="457200" lvl="1" indent="0" defTabSz="457200">
                  <a:lnSpc>
                    <a:spcPct val="110000"/>
                  </a:lnSpc>
                  <a:spcAft>
                    <a:spcPts val="1200"/>
                  </a:spcAft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𝑉𝐵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𝑁𝑁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8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𝑉𝐵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∗0.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Palatino" pitchFamily="2" charset="77"/>
                          <a:cs typeface="Calibri Light" panose="020F030202020403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latin typeface="Palatino" pitchFamily="2" charset="77"/>
                          <a:cs typeface="Calibri Light" panose="020F0302020204030204" pitchFamily="34" charset="0"/>
                        </a:rPr>
                        <m:t>0.76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𝑁𝑁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</m:oMath>
                </a14:m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𝑁𝑁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∗0.2+</m:t>
                    </m:r>
                  </m:oMath>
                </a14:m>
                <a:r>
                  <a:rPr lang="en-US" altLang="zh-CN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𝑉𝐵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∗0.6</m:t>
                    </m:r>
                  </m:oMath>
                </a14:m>
                <a:r>
                  <a:rPr lang="en-US" altLang="zh-CN" dirty="0">
                    <a:latin typeface="Palatino" pitchFamily="2" charset="77"/>
                    <a:cs typeface="Calibri Light" panose="020F0302020204030204" pitchFamily="34" charset="0"/>
                  </a:rPr>
                  <a:t>=0.504</a:t>
                </a:r>
                <a:endParaRPr lang="en-US" altLang="zh-CN" i="1" dirty="0"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457200" lvl="1" indent="0" defTabSz="457200">
                  <a:lnSpc>
                    <a:spcPct val="110000"/>
                  </a:lnSpc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𝑉𝐵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𝑁𝑁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∗0.8+</m:t>
                      </m:r>
                      <m:r>
                        <m:rPr>
                          <m:nor/>
                        </m:rPr>
                        <a:rPr lang="en-US" altLang="zh-CN" dirty="0"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𝑉𝐵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∗0.</m:t>
                      </m:r>
                      <m:r>
                        <m:rPr>
                          <m:nor/>
                        </m:rPr>
                        <a:rPr lang="en-US" altLang="zh-CN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Palatino" pitchFamily="2" charset="77"/>
                          <a:cs typeface="Calibri Light" panose="020F0302020204030204" pitchFamily="34" charset="0"/>
                        </a:rPr>
                        <m:t>=0.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latin typeface="Palatino" pitchFamily="2" charset="77"/>
                          <a:cs typeface="Calibri Light" panose="020F0302020204030204" pitchFamily="34" charset="0"/>
                        </a:rPr>
                        <m:t>496</m:t>
                      </m:r>
                    </m:oMath>
                  </m:oMathPara>
                </a14:m>
                <a:endParaRPr lang="en-US" altLang="zh-CN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 defTabSz="457200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 defTabSz="457200"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3D7EEB3F-9543-4300-AC8F-D607BD23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37" y="1145000"/>
                <a:ext cx="9145016" cy="5523076"/>
              </a:xfrm>
              <a:prstGeom prst="rect">
                <a:avLst/>
              </a:prstGeom>
              <a:blipFill>
                <a:blip r:embed="rId3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5F37B379-2ABA-44E9-89B0-762707EE05D4}"/>
              </a:ext>
            </a:extLst>
          </p:cNvPr>
          <p:cNvSpPr/>
          <p:nvPr/>
        </p:nvSpPr>
        <p:spPr>
          <a:xfrm>
            <a:off x="7567649" y="142282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3A432C4-7C4E-45C9-8987-5AA9C8291BCF}"/>
              </a:ext>
            </a:extLst>
          </p:cNvPr>
          <p:cNvSpPr/>
          <p:nvPr/>
        </p:nvSpPr>
        <p:spPr>
          <a:xfrm>
            <a:off x="7567649" y="221491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75B8DC2-FFC5-49FB-8C3E-4B89E2A33B50}"/>
              </a:ext>
            </a:extLst>
          </p:cNvPr>
          <p:cNvSpPr/>
          <p:nvPr/>
        </p:nvSpPr>
        <p:spPr>
          <a:xfrm>
            <a:off x="8719777" y="142282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2F82D3-3967-4E7D-AAF6-978F9E604832}"/>
              </a:ext>
            </a:extLst>
          </p:cNvPr>
          <p:cNvSpPr/>
          <p:nvPr/>
        </p:nvSpPr>
        <p:spPr>
          <a:xfrm>
            <a:off x="8719777" y="221491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140CCAB-9D6A-4573-B942-15AA3F75C9EC}"/>
              </a:ext>
            </a:extLst>
          </p:cNvPr>
          <p:cNvSpPr/>
          <p:nvPr/>
        </p:nvSpPr>
        <p:spPr>
          <a:xfrm>
            <a:off x="9871905" y="142267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NN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4710529-43CA-48D7-97BB-795E055C8A35}"/>
              </a:ext>
            </a:extLst>
          </p:cNvPr>
          <p:cNvSpPr/>
          <p:nvPr/>
        </p:nvSpPr>
        <p:spPr>
          <a:xfrm>
            <a:off x="9871905" y="221476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VB</a:t>
            </a:r>
            <a:endParaRPr lang="zh-CN" altLang="en-US" sz="9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7E1C2ED-C307-43BE-8584-417A1657D774}"/>
              </a:ext>
            </a:extLst>
          </p:cNvPr>
          <p:cNvSpPr/>
          <p:nvPr/>
        </p:nvSpPr>
        <p:spPr>
          <a:xfrm>
            <a:off x="6631545" y="178271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D26FB4B-804B-4DF8-BAC6-E3573BF36B04}"/>
              </a:ext>
            </a:extLst>
          </p:cNvPr>
          <p:cNvCxnSpPr>
            <a:stCxn id="14" idx="6"/>
          </p:cNvCxnSpPr>
          <p:nvPr/>
        </p:nvCxnSpPr>
        <p:spPr>
          <a:xfrm flipV="1">
            <a:off x="7063593" y="1638848"/>
            <a:ext cx="504056" cy="35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56313C5-15D2-4E16-AA0F-F21FE01878F7}"/>
              </a:ext>
            </a:extLst>
          </p:cNvPr>
          <p:cNvCxnSpPr>
            <a:endCxn id="9" idx="2"/>
          </p:cNvCxnSpPr>
          <p:nvPr/>
        </p:nvCxnSpPr>
        <p:spPr>
          <a:xfrm>
            <a:off x="7063593" y="1998741"/>
            <a:ext cx="504056" cy="432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9B4D356-ADDE-4A06-8557-388BED4D928A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7999697" y="1638847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E067621-F11C-47EE-9FD5-24362BAC922F}"/>
              </a:ext>
            </a:extLst>
          </p:cNvPr>
          <p:cNvCxnSpPr>
            <a:endCxn id="11" idx="1"/>
          </p:cNvCxnSpPr>
          <p:nvPr/>
        </p:nvCxnSpPr>
        <p:spPr>
          <a:xfrm>
            <a:off x="7999697" y="163884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F82A332-BF03-4608-BDBE-83FA96CF532C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7999697" y="1791599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E4D6A1D-8A7D-4AB8-8242-BDCF8053FBB0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7999697" y="2430935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98C3E49-832D-43D6-AA0C-AD6D5382277E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 flipV="1">
            <a:off x="9151825" y="1638701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B0C7C2E-3807-4F5A-B17F-E3E6B4C299A6}"/>
              </a:ext>
            </a:extLst>
          </p:cNvPr>
          <p:cNvCxnSpPr>
            <a:stCxn id="11" idx="6"/>
          </p:cNvCxnSpPr>
          <p:nvPr/>
        </p:nvCxnSpPr>
        <p:spPr>
          <a:xfrm flipV="1">
            <a:off x="9151825" y="2430789"/>
            <a:ext cx="720080" cy="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9FA946E-D032-43BD-AD6D-CEC3EC506B90}"/>
              </a:ext>
            </a:extLst>
          </p:cNvPr>
          <p:cNvCxnSpPr>
            <a:stCxn id="11" idx="6"/>
            <a:endCxn id="12" idx="3"/>
          </p:cNvCxnSpPr>
          <p:nvPr/>
        </p:nvCxnSpPr>
        <p:spPr>
          <a:xfrm flipV="1">
            <a:off x="9151825" y="1791453"/>
            <a:ext cx="783352" cy="63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B0DF5A7-7955-4B90-979C-626961D3EE84}"/>
              </a:ext>
            </a:extLst>
          </p:cNvPr>
          <p:cNvCxnSpPr>
            <a:stCxn id="10" idx="6"/>
          </p:cNvCxnSpPr>
          <p:nvPr/>
        </p:nvCxnSpPr>
        <p:spPr>
          <a:xfrm>
            <a:off x="9151825" y="1638847"/>
            <a:ext cx="783352" cy="639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3">
            <a:extLst>
              <a:ext uri="{FF2B5EF4-FFF2-40B4-BE49-F238E27FC236}">
                <a16:creationId xmlns:a16="http://schemas.microsoft.com/office/drawing/2014/main" id="{293316E2-A84B-4490-802F-E4D1DEC117E0}"/>
              </a:ext>
            </a:extLst>
          </p:cNvPr>
          <p:cNvSpPr txBox="1"/>
          <p:nvPr/>
        </p:nvSpPr>
        <p:spPr>
          <a:xfrm>
            <a:off x="7063593" y="161732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0.9</a:t>
            </a:r>
            <a:endParaRPr lang="zh-CN" altLang="en-US" sz="1000" dirty="0"/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5D75CD0F-653D-4EF8-9DD3-4F2035DE2AB3}"/>
              </a:ext>
            </a:extLst>
          </p:cNvPr>
          <p:cNvSpPr txBox="1"/>
          <p:nvPr/>
        </p:nvSpPr>
        <p:spPr>
          <a:xfrm>
            <a:off x="7063593" y="2182250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0.1</a:t>
            </a:r>
            <a:endParaRPr lang="zh-CN" altLang="en-US" sz="1000" dirty="0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AFA2C8EF-3E3E-45FF-A042-0733CA5C7D21}"/>
              </a:ext>
            </a:extLst>
          </p:cNvPr>
          <p:cNvSpPr txBox="1"/>
          <p:nvPr/>
        </p:nvSpPr>
        <p:spPr>
          <a:xfrm>
            <a:off x="8185651" y="14228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5C680B6-1CC0-43AE-8B41-C45F98B6CCC3}"/>
              </a:ext>
            </a:extLst>
          </p:cNvPr>
          <p:cNvSpPr txBox="1"/>
          <p:nvPr/>
        </p:nvSpPr>
        <p:spPr>
          <a:xfrm>
            <a:off x="7927689" y="17108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6AF8754D-6235-4F13-A573-4016F5134F74}"/>
              </a:ext>
            </a:extLst>
          </p:cNvPr>
          <p:cNvSpPr txBox="1"/>
          <p:nvPr/>
        </p:nvSpPr>
        <p:spPr>
          <a:xfrm>
            <a:off x="7927689" y="211270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1FB18E71-153C-45C0-8083-29B0268C2364}"/>
              </a:ext>
            </a:extLst>
          </p:cNvPr>
          <p:cNvSpPr txBox="1"/>
          <p:nvPr/>
        </p:nvSpPr>
        <p:spPr>
          <a:xfrm>
            <a:off x="8155581" y="240073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50BA9E0E-4B81-41A4-A253-CF1A6B5C7BE9}"/>
              </a:ext>
            </a:extLst>
          </p:cNvPr>
          <p:cNvSpPr txBox="1"/>
          <p:nvPr/>
        </p:nvSpPr>
        <p:spPr>
          <a:xfrm>
            <a:off x="9337779" y="14228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0.2</a:t>
            </a:r>
            <a:endParaRPr lang="zh-CN" altLang="en-US" sz="1000" dirty="0"/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532568B1-D089-470E-B243-286C03EA96CC}"/>
              </a:ext>
            </a:extLst>
          </p:cNvPr>
          <p:cNvSpPr txBox="1"/>
          <p:nvPr/>
        </p:nvSpPr>
        <p:spPr>
          <a:xfrm>
            <a:off x="9079817" y="17108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0.8</a:t>
            </a:r>
            <a:endParaRPr lang="zh-CN" altLang="en-US" sz="1000" dirty="0"/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C5FEB23-57D4-479E-A785-D345DC77E58E}"/>
              </a:ext>
            </a:extLst>
          </p:cNvPr>
          <p:cNvSpPr txBox="1"/>
          <p:nvPr/>
        </p:nvSpPr>
        <p:spPr>
          <a:xfrm>
            <a:off x="9079817" y="211270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0.6</a:t>
            </a:r>
            <a:endParaRPr lang="zh-CN" altLang="en-US" sz="1000" dirty="0"/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CFD9332C-9515-4BD7-B218-D2D157BC5363}"/>
              </a:ext>
            </a:extLst>
          </p:cNvPr>
          <p:cNvSpPr txBox="1"/>
          <p:nvPr/>
        </p:nvSpPr>
        <p:spPr>
          <a:xfrm>
            <a:off x="9307709" y="2400739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0.4</a:t>
            </a:r>
            <a:endParaRPr lang="zh-CN" altLang="en-US" sz="1000" dirty="0"/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99DAB25F-DB07-40C8-A5A5-7C472E951074}"/>
              </a:ext>
            </a:extLst>
          </p:cNvPr>
          <p:cNvSpPr txBox="1"/>
          <p:nvPr/>
        </p:nvSpPr>
        <p:spPr>
          <a:xfrm>
            <a:off x="7381839" y="102819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People              like              books</a:t>
            </a:r>
            <a:endParaRPr lang="zh-CN" altLang="en-US" i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A1A1A-3990-4766-A4E7-E86835A4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933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2944" y="189924"/>
            <a:ext cx="7077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forward algorithm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A4E18E1D-1708-48A5-AFB6-E120D21E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62" y="1531296"/>
            <a:ext cx="8272364" cy="3489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DD36EE89-9BAB-4B33-B9A5-B00A7B6E3245}"/>
                  </a:ext>
                </a:extLst>
              </p:cNvPr>
              <p:cNvSpPr txBox="1"/>
              <p:nvPr/>
            </p:nvSpPr>
            <p:spPr>
              <a:xfrm>
                <a:off x="1459900" y="5466982"/>
                <a:ext cx="79040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Palatino"/>
                  </a:rPr>
                  <a:t>An incremental calculation in the forward direction by using table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/>
                      </a:rPr>
                      <m:t>𝛼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Palatino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DD36EE89-9BAB-4B33-B9A5-B00A7B6E3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00" y="5466982"/>
                <a:ext cx="7904023" cy="400110"/>
              </a:xfrm>
              <a:prstGeom prst="rect">
                <a:avLst/>
              </a:prstGeom>
              <a:blipFill>
                <a:blip r:embed="rId4"/>
                <a:stretch>
                  <a:fillRect l="-771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E2D007C-C5A1-42AE-9F4A-EC4B95388C83}"/>
              </a:ext>
            </a:extLst>
          </p:cNvPr>
          <p:cNvSpPr/>
          <p:nvPr/>
        </p:nvSpPr>
        <p:spPr>
          <a:xfrm>
            <a:off x="2973686" y="4280471"/>
            <a:ext cx="54726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1655B2-3F09-EE46-8004-F94E38D3FAE6}"/>
              </a:ext>
            </a:extLst>
          </p:cNvPr>
          <p:cNvSpPr txBox="1"/>
          <p:nvPr/>
        </p:nvSpPr>
        <p:spPr>
          <a:xfrm>
            <a:off x="1459898" y="508690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latin typeface="Palatino"/>
              </a:rPr>
              <a:t>&lt;B&gt;:</a:t>
            </a:r>
            <a:r>
              <a:rPr lang="zh-CN" altLang="en-US" sz="2000" i="1" dirty="0">
                <a:latin typeface="Palatino"/>
              </a:rPr>
              <a:t> </a:t>
            </a:r>
            <a:r>
              <a:rPr lang="en-US" altLang="zh-CN" sz="2000" i="1" dirty="0">
                <a:latin typeface="Palatino"/>
              </a:rPr>
              <a:t>beginning</a:t>
            </a:r>
            <a:r>
              <a:rPr lang="zh-CN" altLang="en-US" sz="2000" i="1" dirty="0">
                <a:latin typeface="Palatino"/>
              </a:rPr>
              <a:t> </a:t>
            </a:r>
            <a:r>
              <a:rPr lang="en-US" altLang="zh-CN" sz="2000" i="1" dirty="0">
                <a:latin typeface="Palatino"/>
              </a:rPr>
              <a:t>of</a:t>
            </a:r>
            <a:r>
              <a:rPr lang="zh-CN" altLang="en-US" sz="2000" i="1" dirty="0">
                <a:latin typeface="Palatino"/>
              </a:rPr>
              <a:t> </a:t>
            </a:r>
            <a:r>
              <a:rPr lang="en-US" altLang="zh-CN" sz="2000" i="1" dirty="0">
                <a:latin typeface="Palatino"/>
              </a:rPr>
              <a:t>sentence</a:t>
            </a:r>
            <a:r>
              <a:rPr lang="zh-CN" altLang="en-US" sz="2000" i="1" dirty="0">
                <a:latin typeface="Palatino"/>
              </a:rPr>
              <a:t> </a:t>
            </a:r>
            <a:r>
              <a:rPr lang="en-US" altLang="zh-CN" sz="2000" i="1" dirty="0">
                <a:latin typeface="Palatino"/>
              </a:rPr>
              <a:t>token</a:t>
            </a:r>
            <a:endParaRPr lang="zh-CN" altLang="en-US" sz="2000" i="1" dirty="0">
              <a:latin typeface="Palatino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EB20C35-CCDD-4C7D-8965-F935D59E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21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7941" y="189924"/>
            <a:ext cx="7314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backward algorithm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4491E-78BA-47A4-927F-9643776D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5EE706C-8376-4DC4-A491-A295826ED178}"/>
                  </a:ext>
                </a:extLst>
              </p:cNvPr>
              <p:cNvSpPr/>
              <p:nvPr/>
            </p:nvSpPr>
            <p:spPr>
              <a:xfrm>
                <a:off x="869154" y="1143251"/>
                <a:ext cx="11432384" cy="500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+2: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+2: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+2: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altLang="zh-C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+2: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′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A dynamic program is feasible by incrementally building a table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columns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rows.</a:t>
                </a: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5EE706C-8376-4DC4-A491-A295826ED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54" y="1143251"/>
                <a:ext cx="11432384" cy="5002652"/>
              </a:xfrm>
              <a:prstGeom prst="rect">
                <a:avLst/>
              </a:prstGeom>
              <a:blipFill>
                <a:blip r:embed="rId3"/>
                <a:stretch>
                  <a:fillRect l="-777" b="-12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7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2C2620-7136-4C8D-B995-DB54DFF91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3" y="1704502"/>
            <a:ext cx="10514452" cy="3272454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0803" y="189924"/>
            <a:ext cx="7271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backward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CB188F43-89F6-4AC5-8067-3ACF91DCA01F}"/>
                  </a:ext>
                </a:extLst>
              </p:cNvPr>
              <p:cNvSpPr txBox="1"/>
              <p:nvPr/>
            </p:nvSpPr>
            <p:spPr>
              <a:xfrm>
                <a:off x="2105819" y="5482508"/>
                <a:ext cx="81076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latin typeface="Palatino"/>
                  </a:rPr>
                  <a:t>An incremental calculation in the backward direction by using table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/>
                      </a:rPr>
                      <m:t>𝛽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Palatino"/>
                </a:endParaRPr>
              </a:p>
              <a:p>
                <a:endParaRPr lang="zh-CN" altLang="en-US" sz="2000" dirty="0">
                  <a:solidFill>
                    <a:srgbClr val="FF0000"/>
                  </a:solidFill>
                  <a:latin typeface="Palatino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CB188F43-89F6-4AC5-8067-3ACF91DC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19" y="5482508"/>
                <a:ext cx="8107604" cy="707886"/>
              </a:xfrm>
              <a:prstGeom prst="rect">
                <a:avLst/>
              </a:prstGeom>
              <a:blipFill>
                <a:blip r:embed="rId4"/>
                <a:stretch>
                  <a:fillRect l="-752" t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05D132C-A9AB-4FE5-8ACD-49D852B5699F}"/>
              </a:ext>
            </a:extLst>
          </p:cNvPr>
          <p:cNvSpPr/>
          <p:nvPr/>
        </p:nvSpPr>
        <p:spPr>
          <a:xfrm>
            <a:off x="2269238" y="4191968"/>
            <a:ext cx="6135384" cy="35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F96A70-7BF0-41A3-9310-9B10A369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7947" y="189925"/>
            <a:ext cx="7264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forward-backward algorithm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B5182-4A98-403A-B731-2EE23D9E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111857-2693-40B4-B38F-82FD0C8B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6" y="1835950"/>
            <a:ext cx="10638234" cy="452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CA976-C59B-664D-BED1-E4998832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18" y="836256"/>
            <a:ext cx="28067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80988-A1F7-2E41-9C75-6BC0F162F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18" y="967803"/>
            <a:ext cx="6261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94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59281" y="117907"/>
            <a:ext cx="3051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878841" y="912309"/>
            <a:ext cx="6119304" cy="4103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7.1 Sequence Labelling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7.2.1 Training Hidden Markov Models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7.2.2 Decoding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 Finding Marginal Probabilities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7.3.1 The Forward- Backward Algorithm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 EM for Unsupervised HMM Training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7.4.1 EM for First-Order HMM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BD19E-9694-4751-84C9-6B4A1CC2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5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6D17D7D-FBF6-4E99-899B-DE3B75A7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993" y="413590"/>
            <a:ext cx="5022056" cy="25291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6F18A8-0452-4DD4-9379-6B0160AD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05" y="562665"/>
            <a:ext cx="4880808" cy="2504747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5091" y="198721"/>
            <a:ext cx="721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Structure Prediction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B518D71-122B-413A-AE70-BB7F2B8EE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32" y="3157627"/>
            <a:ext cx="7345837" cy="29376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156D6B1-E628-4117-90E2-658C6DCF9BD0}"/>
              </a:ext>
            </a:extLst>
          </p:cNvPr>
          <p:cNvSpPr/>
          <p:nvPr/>
        </p:nvSpPr>
        <p:spPr>
          <a:xfrm>
            <a:off x="898319" y="6095305"/>
            <a:ext cx="3435556" cy="506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inter-dependency</a:t>
            </a:r>
          </a:p>
        </p:txBody>
      </p:sp>
    </p:spTree>
    <p:extLst>
      <p:ext uri="{BB962C8B-B14F-4D97-AF65-F5344CB8AC3E}">
        <p14:creationId xmlns:p14="http://schemas.microsoft.com/office/powerpoint/2010/main" val="3375574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39378" y="224965"/>
            <a:ext cx="7271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Unsupervised training of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13965" y="1363496"/>
                <a:ext cx="8985624" cy="4615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 HMM using word sequences only.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Baum-Welch algorithm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 The particular </a:t>
                </a: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 algorithm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HMM parameter estimation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Considering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log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sz="2400" dirty="0"/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sub>
                    </m:sSub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(Q-function)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Run standard EM algorithm.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65" y="1363496"/>
                <a:ext cx="8985624" cy="4615751"/>
              </a:xfrm>
              <a:prstGeom prst="rect">
                <a:avLst/>
              </a:prstGeo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6FBA9C-5046-4BEA-B872-0AC88449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61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179781"/>
            <a:ext cx="4625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Recall EM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28713" y="1140329"/>
            <a:ext cx="8162516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04A4444C-BF45-3347-8B15-382925B33A5B}"/>
                  </a:ext>
                </a:extLst>
              </p:cNvPr>
              <p:cNvSpPr/>
              <p:nvPr/>
            </p:nvSpPr>
            <p:spPr>
              <a:xfrm>
                <a:off x="1420721" y="5353614"/>
                <a:ext cx="7800670" cy="1213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h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𝐻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assignment distribution of 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𝑄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Θ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called the Q-function.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04A4444C-BF45-3347-8B15-382925B33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21" y="5353614"/>
                <a:ext cx="7800670" cy="1213345"/>
              </a:xfrm>
              <a:prstGeom prst="rect">
                <a:avLst/>
              </a:prstGeom>
              <a:blipFill>
                <a:blip r:embed="rId2"/>
                <a:stretch>
                  <a:fillRect l="-1016" r="-156" b="-10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480423C2-DFC0-EC4A-BD38-BCB7ACCE1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/>
        </p:blipFill>
        <p:spPr>
          <a:xfrm>
            <a:off x="1597007" y="1994670"/>
            <a:ext cx="7102036" cy="3120965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5204D0-B01F-4BB1-A1F8-7901E9B1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4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801" y="189924"/>
            <a:ext cx="72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Expectation step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541394B-9259-4466-8F8C-95D6710954AE}"/>
              </a:ext>
            </a:extLst>
          </p:cNvPr>
          <p:cNvGrpSpPr/>
          <p:nvPr/>
        </p:nvGrpSpPr>
        <p:grpSpPr>
          <a:xfrm>
            <a:off x="685801" y="2027065"/>
            <a:ext cx="9918084" cy="4255973"/>
            <a:chOff x="685801" y="2027065"/>
            <a:chExt cx="9918084" cy="4255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52D82E8-35AE-4843-82D9-7C7810A5EB71}"/>
                    </a:ext>
                  </a:extLst>
                </p:cNvPr>
                <p:cNvSpPr/>
                <p:nvPr/>
              </p:nvSpPr>
              <p:spPr>
                <a:xfrm>
                  <a:off x="685801" y="2027065"/>
                  <a:ext cx="9355567" cy="8773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52D82E8-35AE-4843-82D9-7C7810A5E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2027065"/>
                  <a:ext cx="9355567" cy="8773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DDCF3CB-96E1-4981-8B6C-DA23D126D205}"/>
                    </a:ext>
                  </a:extLst>
                </p:cNvPr>
                <p:cNvSpPr/>
                <p:nvPr/>
              </p:nvSpPr>
              <p:spPr>
                <a:xfrm>
                  <a:off x="2911213" y="2763774"/>
                  <a:ext cx="7028369" cy="9707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DDCF3CB-96E1-4981-8B6C-DA23D126D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213" y="2763774"/>
                  <a:ext cx="7028369" cy="9707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E998D23-EC5A-4B8A-96C4-308788A95033}"/>
                    </a:ext>
                  </a:extLst>
                </p:cNvPr>
                <p:cNvSpPr/>
                <p:nvPr/>
              </p:nvSpPr>
              <p:spPr>
                <a:xfrm>
                  <a:off x="2745209" y="3522473"/>
                  <a:ext cx="7858676" cy="9707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7E998D23-EC5A-4B8A-96C4-308788A95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209" y="3522473"/>
                  <a:ext cx="7858676" cy="9707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56166B5-BC87-43EB-A84B-24CBF1CD11BE}"/>
                    </a:ext>
                  </a:extLst>
                </p:cNvPr>
                <p:cNvSpPr/>
                <p:nvPr/>
              </p:nvSpPr>
              <p:spPr>
                <a:xfrm>
                  <a:off x="3262330" y="4441935"/>
                  <a:ext cx="6461256" cy="883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56166B5-BC87-43EB-A84B-24CBF1CD1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330" y="4441935"/>
                  <a:ext cx="6461256" cy="8838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52CA9DE-C7EF-4FBD-9940-4D7A69FCCFD7}"/>
                    </a:ext>
                  </a:extLst>
                </p:cNvPr>
                <p:cNvSpPr/>
                <p:nvPr/>
              </p:nvSpPr>
              <p:spPr>
                <a:xfrm>
                  <a:off x="3573899" y="5399142"/>
                  <a:ext cx="6295057" cy="8838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′)</m:t>
                                    </m:r>
                                  </m:e>
                                </m:func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52CA9DE-C7EF-4FBD-9940-4D7A69FCCF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899" y="5399142"/>
                  <a:ext cx="6295057" cy="8838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EEE9118-5C20-4F12-97B4-B16737C577A8}"/>
                  </a:ext>
                </a:extLst>
              </p:cNvPr>
              <p:cNvSpPr/>
              <p:nvPr/>
            </p:nvSpPr>
            <p:spPr>
              <a:xfrm>
                <a:off x="1067991" y="1236611"/>
                <a:ext cx="935117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Parameterize the expectation function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EEE9118-5C20-4F12-97B4-B16737C57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91" y="1236611"/>
                <a:ext cx="9351177" cy="461665"/>
              </a:xfrm>
              <a:prstGeom prst="rect">
                <a:avLst/>
              </a:prstGeom>
              <a:blipFill>
                <a:blip r:embed="rId8"/>
                <a:stretch>
                  <a:fillRect l="-978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F42062-A563-4C3E-8BC7-5AACB477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96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0083" y="208137"/>
            <a:ext cx="738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Expectation step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0E5BF5F-2EF8-490F-9CA3-63BC130BA7C1}"/>
              </a:ext>
            </a:extLst>
          </p:cNvPr>
          <p:cNvGrpSpPr/>
          <p:nvPr/>
        </p:nvGrpSpPr>
        <p:grpSpPr>
          <a:xfrm>
            <a:off x="1391218" y="2777800"/>
            <a:ext cx="8154479" cy="1657241"/>
            <a:chOff x="1742945" y="2874240"/>
            <a:chExt cx="8154479" cy="16572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40B9EA9-1C8A-4A45-9919-7A09832B93CD}"/>
                    </a:ext>
                  </a:extLst>
                </p:cNvPr>
                <p:cNvSpPr/>
                <p:nvPr/>
              </p:nvSpPr>
              <p:spPr>
                <a:xfrm>
                  <a:off x="1824613" y="2874240"/>
                  <a:ext cx="4032642" cy="7967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nary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040B9EA9-1C8A-4A45-9919-7A09832B93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613" y="2874240"/>
                  <a:ext cx="4032642" cy="796757"/>
                </a:xfrm>
                <a:prstGeom prst="rect">
                  <a:avLst/>
                </a:prstGeom>
                <a:blipFill>
                  <a:blip r:embed="rId3"/>
                  <a:stretch>
                    <a:fillRect t="-62500" b="-12343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5A5C22E-25DA-4C3C-AC19-7E17E3E38C1D}"/>
                    </a:ext>
                  </a:extLst>
                </p:cNvPr>
                <p:cNvSpPr/>
                <p:nvPr/>
              </p:nvSpPr>
              <p:spPr>
                <a:xfrm>
                  <a:off x="1742945" y="3776531"/>
                  <a:ext cx="6089904" cy="7549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𝛩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supHide m:val="on"/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  <m:sup/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nary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5A5C22E-25DA-4C3C-AC19-7E17E3E38C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2945" y="3776531"/>
                  <a:ext cx="6089904" cy="754950"/>
                </a:xfrm>
                <a:prstGeom prst="rect">
                  <a:avLst/>
                </a:prstGeom>
                <a:blipFill>
                  <a:blip r:embed="rId4"/>
                  <a:stretch>
                    <a:fillRect t="-65574" b="-101639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6F647E-88BF-45E5-B20B-71FB9385D39C}"/>
                </a:ext>
              </a:extLst>
            </p:cNvPr>
            <p:cNvSpPr/>
            <p:nvPr/>
          </p:nvSpPr>
          <p:spPr>
            <a:xfrm>
              <a:off x="1943232" y="2979774"/>
              <a:ext cx="79541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CC82392-351E-4332-A5CB-09290093D576}"/>
                  </a:ext>
                </a:extLst>
              </p:cNvPr>
              <p:cNvSpPr/>
              <p:nvPr/>
            </p:nvSpPr>
            <p:spPr>
              <a:xfrm>
                <a:off x="1113632" y="1319536"/>
                <a:ext cx="8783792" cy="1279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and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, both can be      </a:t>
                </a:r>
              </a:p>
              <a:p>
                <a:r>
                  <a:rPr lang="en-US" altLang="zh-CN" sz="2400" dirty="0">
                    <a:latin typeface="Palatino"/>
                  </a:rPr>
                  <a:t>    computed efficiently.</a:t>
                </a:r>
                <a:endParaRPr lang="zh-CN" altLang="en-US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CC82392-351E-4332-A5CB-09290093D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32" y="1319536"/>
                <a:ext cx="8783792" cy="1279581"/>
              </a:xfrm>
              <a:prstGeom prst="rect">
                <a:avLst/>
              </a:prstGeom>
              <a:blipFill>
                <a:blip r:embed="rId6"/>
                <a:stretch>
                  <a:fillRect l="-972" t="-55238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F29E9FA-4FA9-4C6A-A58C-4EDDF601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B6ECB-A1BD-304D-957C-4D017109E89E}"/>
                  </a:ext>
                </a:extLst>
              </p:cNvPr>
              <p:cNvSpPr txBox="1"/>
              <p:nvPr/>
            </p:nvSpPr>
            <p:spPr>
              <a:xfrm>
                <a:off x="828737" y="4950969"/>
                <a:ext cx="9353582" cy="857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𝛩</m:t>
                          </m:r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p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zh-CN" altLang="en-US" sz="1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180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zh-CN" altLang="en-US" sz="18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zh-CN" altLang="en-US" sz="18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B6ECB-A1BD-304D-957C-4D017109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37" y="4950969"/>
                <a:ext cx="9353582" cy="857735"/>
              </a:xfrm>
              <a:prstGeom prst="rect">
                <a:avLst/>
              </a:prstGeom>
              <a:blipFill>
                <a:blip r:embed="rId7"/>
                <a:stretch>
                  <a:fillRect t="-97101" b="-1492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235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21506" y="106793"/>
            <a:ext cx="736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Expectation step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88E401-0BF6-4651-BFBB-BB7EC4593EE6}"/>
              </a:ext>
            </a:extLst>
          </p:cNvPr>
          <p:cNvGrpSpPr/>
          <p:nvPr/>
        </p:nvGrpSpPr>
        <p:grpSpPr>
          <a:xfrm>
            <a:off x="2065225" y="2118212"/>
            <a:ext cx="7031085" cy="2896624"/>
            <a:chOff x="920103" y="2973780"/>
            <a:chExt cx="6089904" cy="2237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45F0254-6C5B-4D74-B240-84C1D61EEADB}"/>
                    </a:ext>
                  </a:extLst>
                </p:cNvPr>
                <p:cNvSpPr/>
                <p:nvPr/>
              </p:nvSpPr>
              <p:spPr>
                <a:xfrm>
                  <a:off x="920103" y="2973780"/>
                  <a:ext cx="6089904" cy="6434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𝛩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altLang="zh-CN" sz="2400" b="0" i="1" dirty="0">
                    <a:latin typeface="Cambria Math" panose="02040503050406030204" pitchFamily="18" charset="0"/>
                  </a:endParaRPr>
                </a:p>
                <a:p>
                  <a:endParaRPr lang="en-US" altLang="zh-CN" sz="2400" b="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45F0254-6C5B-4D74-B240-84C1D61EEA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103" y="2973780"/>
                  <a:ext cx="6089904" cy="643495"/>
                </a:xfrm>
                <a:prstGeom prst="rect">
                  <a:avLst/>
                </a:prstGeom>
                <a:blipFill>
                  <a:blip r:embed="rId3"/>
                  <a:stretch>
                    <a:fillRect t="-85401" b="-810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7AB628-B022-437A-8BA8-B6AA4BD45992}"/>
                    </a:ext>
                  </a:extLst>
                </p:cNvPr>
                <p:cNvSpPr/>
                <p:nvPr/>
              </p:nvSpPr>
              <p:spPr>
                <a:xfrm>
                  <a:off x="2034011" y="4190592"/>
                  <a:ext cx="4522434" cy="3581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a14:m>
                  <a:r>
                    <a:rPr lang="zh-CN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7AB628-B022-437A-8BA8-B6AA4BD459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011" y="4190592"/>
                  <a:ext cx="4522434" cy="358157"/>
                </a:xfrm>
                <a:prstGeom prst="rect">
                  <a:avLst/>
                </a:prstGeom>
                <a:blipFill>
                  <a:blip r:embed="rId4"/>
                  <a:stretch>
                    <a:fillRect l="-4556" t="-153947" b="-2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0BBE323-6450-4906-9725-4C32201D5A32}"/>
                    </a:ext>
                  </a:extLst>
                </p:cNvPr>
                <p:cNvSpPr/>
                <p:nvPr/>
              </p:nvSpPr>
              <p:spPr>
                <a:xfrm>
                  <a:off x="2310040" y="4844323"/>
                  <a:ext cx="3833775" cy="3673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40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40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a14:m>
                  <a:r>
                    <a:rPr lang="zh-CN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0BBE323-6450-4906-9725-4C32201D5A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040" y="4844323"/>
                  <a:ext cx="3833775" cy="367322"/>
                </a:xfrm>
                <a:prstGeom prst="rect">
                  <a:avLst/>
                </a:prstGeom>
                <a:blipFill>
                  <a:blip r:embed="rId5"/>
                  <a:stretch>
                    <a:fillRect l="-5923" t="-148718" b="-2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矩形 8">
            <a:extLst>
              <a:ext uri="{FF2B5EF4-FFF2-40B4-BE49-F238E27FC236}">
                <a16:creationId xmlns:a16="http://schemas.microsoft.com/office/drawing/2014/main" id="{4D8A8E21-7487-41A7-AD7E-5F060048C93C}"/>
              </a:ext>
            </a:extLst>
          </p:cNvPr>
          <p:cNvSpPr/>
          <p:nvPr/>
        </p:nvSpPr>
        <p:spPr>
          <a:xfrm>
            <a:off x="1159520" y="1318719"/>
            <a:ext cx="8435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Therefore,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C2329B-6834-4031-ADAC-D902FF7F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84480EC-2D69-4DA5-A7F3-ECB95A91A151}"/>
                  </a:ext>
                </a:extLst>
              </p:cNvPr>
              <p:cNvSpPr/>
              <p:nvPr/>
            </p:nvSpPr>
            <p:spPr>
              <a:xfrm>
                <a:off x="3503437" y="2915414"/>
                <a:ext cx="4683300" cy="475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  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40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84480EC-2D69-4DA5-A7F3-ECB95A91A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37" y="2915414"/>
                <a:ext cx="4683300" cy="475451"/>
              </a:xfrm>
              <a:prstGeom prst="rect">
                <a:avLst/>
              </a:prstGeom>
              <a:blipFill>
                <a:blip r:embed="rId6"/>
                <a:stretch>
                  <a:fillRect l="-1172" t="-148718" b="-2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47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2229" y="118736"/>
            <a:ext cx="7299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Maximization step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50131" y="911391"/>
            <a:ext cx="9200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Lagrange multipliers to find the constrained optimum.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DFC22D9-8BB5-44D4-862E-1EB572BFE302}"/>
                  </a:ext>
                </a:extLst>
              </p:cNvPr>
              <p:cNvSpPr/>
              <p:nvPr/>
            </p:nvSpPr>
            <p:spPr>
              <a:xfrm>
                <a:off x="1903378" y="1459917"/>
                <a:ext cx="7143469" cy="46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𝛬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</m:nary>
                      </m:e>
                    </m:nary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DFC22D9-8BB5-44D4-862E-1EB572BFE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78" y="1459917"/>
                <a:ext cx="7143469" cy="460895"/>
              </a:xfrm>
              <a:prstGeom prst="rect">
                <a:avLst/>
              </a:prstGeom>
              <a:blipFill>
                <a:blip r:embed="rId3"/>
                <a:stretch>
                  <a:fillRect t="-131579" b="-1947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4F66F0-064D-4BFA-A8F9-39614121299A}"/>
                  </a:ext>
                </a:extLst>
              </p:cNvPr>
              <p:cNvSpPr/>
              <p:nvPr/>
            </p:nvSpPr>
            <p:spPr>
              <a:xfrm>
                <a:off x="2832917" y="2093017"/>
                <a:ext cx="3855223" cy="461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</m:nary>
                      </m:e>
                    </m:nary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4F66F0-064D-4BFA-A8F9-396141212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917" y="2093017"/>
                <a:ext cx="3855223" cy="461088"/>
              </a:xfrm>
              <a:prstGeom prst="rect">
                <a:avLst/>
              </a:prstGeom>
              <a:blipFill>
                <a:blip r:embed="rId4"/>
                <a:stretch>
                  <a:fillRect l="-6962" t="-142105" b="-20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BDFAD-A742-49B8-8949-389142020650}"/>
                  </a:ext>
                </a:extLst>
              </p:cNvPr>
              <p:cNvSpPr/>
              <p:nvPr/>
            </p:nvSpPr>
            <p:spPr>
              <a:xfrm>
                <a:off x="2817823" y="2805393"/>
                <a:ext cx="8139150" cy="474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</a:rPr>
                      <m:t>(1−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))+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1−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nary>
                        <m:d>
                          <m:d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DBDFAD-A742-49B8-8949-389142020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23" y="2805393"/>
                <a:ext cx="8139150" cy="474745"/>
              </a:xfrm>
              <a:prstGeom prst="rect">
                <a:avLst/>
              </a:prstGeom>
              <a:blipFill>
                <a:blip r:embed="rId5"/>
                <a:stretch>
                  <a:fillRect l="-3221" t="-135897" b="-19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857D86-5D8E-486F-81F1-41A1EA0B8EB0}"/>
                  </a:ext>
                </a:extLst>
              </p:cNvPr>
              <p:cNvSpPr/>
              <p:nvPr/>
            </p:nvSpPr>
            <p:spPr>
              <a:xfrm>
                <a:off x="2024255" y="4012367"/>
                <a:ext cx="3777123" cy="684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C857D86-5D8E-486F-81F1-41A1EA0B8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255" y="4012367"/>
                <a:ext cx="3777123" cy="684675"/>
              </a:xfrm>
              <a:prstGeom prst="rect">
                <a:avLst/>
              </a:prstGeom>
              <a:blipFill>
                <a:blip r:embed="rId6"/>
                <a:stretch>
                  <a:fillRect t="-64286" b="-96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B6858D4-D8CE-4DFB-AD57-4CDA1C95C200}"/>
                  </a:ext>
                </a:extLst>
              </p:cNvPr>
              <p:cNvSpPr/>
              <p:nvPr/>
            </p:nvSpPr>
            <p:spPr>
              <a:xfrm>
                <a:off x="3576247" y="4671024"/>
                <a:ext cx="7250106" cy="84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B6858D4-D8CE-4DFB-AD57-4CDA1C95C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47" y="4671024"/>
                <a:ext cx="725010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5355C87-659D-4546-8724-165A08257E9A}"/>
                  </a:ext>
                </a:extLst>
              </p:cNvPr>
              <p:cNvSpPr/>
              <p:nvPr/>
            </p:nvSpPr>
            <p:spPr>
              <a:xfrm>
                <a:off x="2024254" y="5761250"/>
                <a:ext cx="9173574" cy="905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sup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5355C87-659D-4546-8724-165A08257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254" y="5761250"/>
                <a:ext cx="9173574" cy="9056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8">
                <a:extLst>
                  <a:ext uri="{FF2B5EF4-FFF2-40B4-BE49-F238E27FC236}">
                    <a16:creationId xmlns:a16="http://schemas.microsoft.com/office/drawing/2014/main" id="{D7643EA4-4263-4ABD-B183-5824612C0CB1}"/>
                  </a:ext>
                </a:extLst>
              </p:cNvPr>
              <p:cNvSpPr/>
              <p:nvPr/>
            </p:nvSpPr>
            <p:spPr>
              <a:xfrm>
                <a:off x="1132284" y="4697042"/>
                <a:ext cx="9118062" cy="1059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𝛬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𝛩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0,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Similarly,</a:t>
                </a:r>
              </a:p>
            </p:txBody>
          </p:sp>
        </mc:Choice>
        <mc:Fallback xmlns="">
          <p:sp>
            <p:nvSpPr>
              <p:cNvPr id="12" name="矩形 8">
                <a:extLst>
                  <a:ext uri="{FF2B5EF4-FFF2-40B4-BE49-F238E27FC236}">
                    <a16:creationId xmlns:a16="http://schemas.microsoft.com/office/drawing/2014/main" id="{D7643EA4-4263-4ABD-B183-5824612C0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84" y="4697042"/>
                <a:ext cx="9118062" cy="1059714"/>
              </a:xfrm>
              <a:prstGeom prst="rect">
                <a:avLst/>
              </a:prstGeom>
              <a:blipFill>
                <a:blip r:embed="rId9"/>
                <a:stretch>
                  <a:fillRect l="-975" t="-42857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8184FE13-B69B-4BF4-905E-D0CF6DC64730}"/>
                  </a:ext>
                </a:extLst>
              </p:cNvPr>
              <p:cNvSpPr/>
              <p:nvPr/>
            </p:nvSpPr>
            <p:spPr>
              <a:xfrm>
                <a:off x="1050131" y="3493151"/>
                <a:ext cx="92011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partial derivative of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𝛬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 respect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8184FE13-B69B-4BF4-905E-D0CF6DC64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3493151"/>
                <a:ext cx="9201192" cy="461665"/>
              </a:xfrm>
              <a:prstGeom prst="rect">
                <a:avLst/>
              </a:prstGeom>
              <a:blipFill>
                <a:blip r:embed="rId10"/>
                <a:stretch>
                  <a:fillRect l="-861" t="-130263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D1ECF0-F002-491F-80DE-86BBBDA45C13}"/>
                  </a:ext>
                </a:extLst>
              </p:cNvPr>
              <p:cNvSpPr/>
              <p:nvPr/>
            </p:nvSpPr>
            <p:spPr>
              <a:xfrm>
                <a:off x="8954589" y="1842652"/>
                <a:ext cx="2169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Palatino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1D1ECF0-F002-491F-80DE-86BBBDA45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89" y="1842652"/>
                <a:ext cx="2169521" cy="369332"/>
              </a:xfrm>
              <a:prstGeom prst="rect">
                <a:avLst/>
              </a:prstGeom>
              <a:blipFill>
                <a:blip r:embed="rId11"/>
                <a:stretch>
                  <a:fillRect l="-252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0B241F5-FE4E-4B97-A341-C09892FCC624}"/>
                  </a:ext>
                </a:extLst>
              </p:cNvPr>
              <p:cNvSpPr/>
              <p:nvPr/>
            </p:nvSpPr>
            <p:spPr>
              <a:xfrm>
                <a:off x="8954590" y="2674296"/>
                <a:ext cx="21695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dirty="0">
                    <a:latin typeface="Palatino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dirty="0">
                  <a:latin typeface="Palatino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0B241F5-FE4E-4B97-A341-C09892FCC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90" y="2674296"/>
                <a:ext cx="2169521" cy="646331"/>
              </a:xfrm>
              <a:prstGeom prst="rect">
                <a:avLst/>
              </a:prstGeom>
              <a:blipFill>
                <a:blip r:embed="rId12"/>
                <a:stretch>
                  <a:fillRect l="-15730" t="-68868" b="-10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92B9ECB-C6D9-4777-9583-985BE44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501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1519" y="189924"/>
            <a:ext cx="7260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Maximization step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21570" y="1374035"/>
            <a:ext cx="90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 </a:t>
            </a:r>
            <a:r>
              <a:rPr lang="en-US" altLang="zh-CN" sz="24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83B14A-84B0-4A28-A9F2-E57BDC8B1873}"/>
                  </a:ext>
                </a:extLst>
              </p:cNvPr>
              <p:cNvSpPr/>
              <p:nvPr/>
            </p:nvSpPr>
            <p:spPr>
              <a:xfrm>
                <a:off x="1465682" y="2075428"/>
                <a:ext cx="9235656" cy="1132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d>
                                <m:d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783B14A-84B0-4A28-A9F2-E57BDC8B1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682" y="2075428"/>
                <a:ext cx="9235656" cy="11323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24EDBC-DDEE-4A8C-B7E3-B1A2032CE9E2}"/>
                  </a:ext>
                </a:extLst>
              </p:cNvPr>
              <p:cNvSpPr/>
              <p:nvPr/>
            </p:nvSpPr>
            <p:spPr>
              <a:xfrm>
                <a:off x="2038221" y="3650212"/>
                <a:ext cx="7509400" cy="1004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p>
                          <m:sSup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sz="28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sz="28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</m:e>
                        </m:nary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zh-CN" altLang="en-US" sz="28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zh-CN" altLang="en-US" sz="28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24EDBC-DDEE-4A8C-B7E3-B1A2032CE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21" y="3650212"/>
                <a:ext cx="7509400" cy="1004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0E379D-4AA2-4E5A-8F57-DD8DEA9F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14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304F250-A354-4B67-B6DD-184F8CBE6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" b="83017"/>
          <a:stretch/>
        </p:blipFill>
        <p:spPr>
          <a:xfrm>
            <a:off x="286846" y="846924"/>
            <a:ext cx="8030384" cy="17563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6456D77-BFD7-4D4E-BD04-3F49FCB89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2" t="16875" r="33287" b="56042"/>
          <a:stretch/>
        </p:blipFill>
        <p:spPr>
          <a:xfrm>
            <a:off x="269165" y="2834445"/>
            <a:ext cx="4763046" cy="2760832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801" y="189924"/>
            <a:ext cx="7296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Baum-Welch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FEA1C23-F19A-4FC3-A509-D3F92E425E16}"/>
                  </a:ext>
                </a:extLst>
              </p:cNvPr>
              <p:cNvSpPr/>
              <p:nvPr/>
            </p:nvSpPr>
            <p:spPr>
              <a:xfrm>
                <a:off x="1086008" y="5826410"/>
                <a:ext cx="37223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Palatino"/>
                  </a:rPr>
                  <a:t> </a:t>
                </a:r>
                <a:r>
                  <a:rPr lang="en-US" altLang="zh-CN" dirty="0">
                    <a:latin typeface="Palatino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FEA1C23-F19A-4FC3-A509-D3F92E425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08" y="5826410"/>
                <a:ext cx="3722370" cy="369332"/>
              </a:xfrm>
              <a:prstGeom prst="rect">
                <a:avLst/>
              </a:prstGeom>
              <a:blipFill>
                <a:blip r:embed="rId4"/>
                <a:stretch>
                  <a:fillRect l="-130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933DFA-5B35-4281-AABA-69C7113B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C718C1-24CF-42F7-8F83-029D7BDD2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76"/>
          <a:stretch/>
        </p:blipFill>
        <p:spPr>
          <a:xfrm>
            <a:off x="317326" y="6267314"/>
            <a:ext cx="8468045" cy="604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D985B80-069E-438A-A622-854D27C78E99}"/>
                  </a:ext>
                </a:extLst>
              </p:cNvPr>
              <p:cNvSpPr/>
              <p:nvPr/>
            </p:nvSpPr>
            <p:spPr>
              <a:xfrm>
                <a:off x="5259047" y="5780453"/>
                <a:ext cx="244024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Calculate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D985B80-069E-438A-A622-854D27C78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47" y="5780453"/>
                <a:ext cx="2440246" cy="400110"/>
              </a:xfrm>
              <a:prstGeom prst="rect">
                <a:avLst/>
              </a:prstGeom>
              <a:blipFill>
                <a:blip r:embed="rId5"/>
                <a:stretch>
                  <a:fillRect l="-275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236D407-DFDC-47BF-A458-482FCF89FF5C}"/>
                  </a:ext>
                </a:extLst>
              </p:cNvPr>
              <p:cNvSpPr/>
              <p:nvPr/>
            </p:nvSpPr>
            <p:spPr>
              <a:xfrm>
                <a:off x="8968121" y="5823828"/>
                <a:ext cx="26075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Calculate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236D407-DFDC-47BF-A458-482FCF89F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21" y="5823828"/>
                <a:ext cx="2607508" cy="400110"/>
              </a:xfrm>
              <a:prstGeom prst="rect">
                <a:avLst/>
              </a:prstGeom>
              <a:blipFill>
                <a:blip r:embed="rId6"/>
                <a:stretch>
                  <a:fillRect l="-2336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109E991-C7C6-4238-90B3-C376E19A1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t="43764" r="43432" b="31673"/>
          <a:stretch/>
        </p:blipFill>
        <p:spPr>
          <a:xfrm>
            <a:off x="4715121" y="2920916"/>
            <a:ext cx="3895479" cy="2569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F1124E-B4C4-4785-AE02-EF491EAA4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" t="67741" r="39992" b="5196"/>
          <a:stretch/>
        </p:blipFill>
        <p:spPr>
          <a:xfrm>
            <a:off x="8366153" y="2789440"/>
            <a:ext cx="3936337" cy="26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44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144935" y="339582"/>
            <a:ext cx="574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31783"/>
            <a:ext cx="8084542" cy="4467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Hidden Markov models (HMM), first order HMMs, second order HMMs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Viterbi decoding algorithms both for first order HMMs and second order HMMs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Forward algorithms, backward algorithms, forward-backward algorithms both for first order HMMs and second order HMMs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EM algorithms for HMMs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5AF8E5-BBB6-4D35-8883-88468D0B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6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5091" y="198721"/>
            <a:ext cx="721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0111" y="1234803"/>
            <a:ext cx="900178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Part-of-Speech tagging as example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is a sentence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is a sequence of POS tags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ABC090-80E3-4653-83A5-555ADFD3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16" y="3306313"/>
            <a:ext cx="8391109" cy="228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9B20A05-072C-40F5-B967-664623C658FB}"/>
              </a:ext>
            </a:extLst>
          </p:cNvPr>
          <p:cNvSpPr txBox="1"/>
          <p:nvPr/>
        </p:nvSpPr>
        <p:spPr>
          <a:xfrm>
            <a:off x="1474418" y="5912124"/>
            <a:ext cx="83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NNP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Proper Noun 	VBD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Verb, past tense		TO: to	       NN:  Noun 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/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/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6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5091" y="198721"/>
            <a:ext cx="721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Labelling 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070111" y="1234803"/>
            <a:ext cx="9001787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Part-of-Speech tagging as example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Input is a sentence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Output is a sequence of POS tags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9B20A05-072C-40F5-B967-664623C658FB}"/>
              </a:ext>
            </a:extLst>
          </p:cNvPr>
          <p:cNvSpPr txBox="1"/>
          <p:nvPr/>
        </p:nvSpPr>
        <p:spPr>
          <a:xfrm>
            <a:off x="1474418" y="5912124"/>
            <a:ext cx="83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NNP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Proper Noun 	VBD</a:t>
            </a:r>
            <a:r>
              <a:rPr lang="zh-CN" altLang="en-US" dirty="0">
                <a:latin typeface="Palatino"/>
              </a:rPr>
              <a:t>：</a:t>
            </a:r>
            <a:r>
              <a:rPr lang="en-US" altLang="zh-CN" dirty="0">
                <a:latin typeface="Palatino"/>
              </a:rPr>
              <a:t>Verb, past tense		TO: to	       NN:  Noun </a:t>
            </a:r>
            <a:endParaRPr lang="zh-CN" altLang="en-US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/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2ECD0F-7CEB-44ED-9D51-5BECAE055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13" y="1943156"/>
                <a:ext cx="271497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/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D5D7B8-ED70-4490-8150-B98A9020F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99" y="2501068"/>
                <a:ext cx="192886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C5013D0-D19E-43EE-9645-10F5EDB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5F813-EAC4-3046-BC99-389C50C96FA1}"/>
              </a:ext>
            </a:extLst>
          </p:cNvPr>
          <p:cNvSpPr txBox="1"/>
          <p:nvPr/>
        </p:nvSpPr>
        <p:spPr>
          <a:xfrm>
            <a:off x="1326255" y="3302494"/>
            <a:ext cx="94019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James went to  the shop yesterday .</a:t>
            </a:r>
            <a:br>
              <a:rPr lang="en-CN" sz="2800" dirty="0"/>
            </a:br>
            <a:r>
              <a:rPr lang="en-CN" sz="2800" dirty="0"/>
              <a:t>NNP    VBD TO DT NN    NN          .</a:t>
            </a:r>
          </a:p>
          <a:p>
            <a:endParaRPr lang="en-CN" sz="2800" dirty="0"/>
          </a:p>
          <a:p>
            <a:r>
              <a:rPr lang="en-CN" sz="2800" dirty="0"/>
              <a:t>James|NNP went|VBD to|TO the|DT park|NN yesterday|NN .|.</a:t>
            </a:r>
          </a:p>
        </p:txBody>
      </p:sp>
    </p:spTree>
    <p:extLst>
      <p:ext uri="{BB962C8B-B14F-4D97-AF65-F5344CB8AC3E}">
        <p14:creationId xmlns:p14="http://schemas.microsoft.com/office/powerpoint/2010/main" val="172753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57275" y="893280"/>
                <a:ext cx="10804922" cy="33701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Treat the assignment of each POS tag as a separate classification task.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Features : five-word window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e.g. James went to the shop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𝑂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Naive Bayes and discriminative classifiers (e.g., SVM, perceptron, log-linear models)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893280"/>
                <a:ext cx="10804922" cy="3370153"/>
              </a:xfrm>
              <a:prstGeom prst="rect">
                <a:avLst/>
              </a:prstGeom>
              <a:blipFill>
                <a:blip r:embed="rId3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214801"/>
            <a:ext cx="7285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FFAE0A-A251-40CD-8ED7-B9C2DFE0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33" y="1621504"/>
            <a:ext cx="3176439" cy="38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090DE63-7785-4A23-89A3-EBB63594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7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057275" y="893280"/>
                <a:ext cx="10804922" cy="5021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Treat the assignment of each POS tag as a separate classification task.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Features : five-word window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e.g. James went to the shop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𝑂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Model: Naive Bayes and discriminative classifiers (e.g., SVM, perceptron, log-linear models)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Disadvantage: ignore dependencies between different output POS tags !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DT      JJ      NN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determiner         noun (NN) or adjective (JJ) , not verb (VB)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adverb (AD)        verb (VB) , not possessive pronoun (PRP$)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893280"/>
                <a:ext cx="10804922" cy="5021759"/>
              </a:xfrm>
              <a:prstGeom prst="rect">
                <a:avLst/>
              </a:prstGeom>
              <a:blipFill>
                <a:blip r:embed="rId3"/>
                <a:stretch>
                  <a:fillRect l="-939" b="-20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214801"/>
            <a:ext cx="7285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 Model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FFAE0A-A251-40CD-8ED7-B9C2DFE0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33" y="1621504"/>
            <a:ext cx="3176439" cy="38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FB5A13B-578F-45D3-9F28-93CA7F2A6897}"/>
              </a:ext>
            </a:extLst>
          </p:cNvPr>
          <p:cNvCxnSpPr>
            <a:cxnSpLocks/>
          </p:cNvCxnSpPr>
          <p:nvPr/>
        </p:nvCxnSpPr>
        <p:spPr>
          <a:xfrm>
            <a:off x="2975300" y="5650375"/>
            <a:ext cx="2430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832ECB2-B767-42EB-93F3-6F1CE288969A}"/>
              </a:ext>
            </a:extLst>
          </p:cNvPr>
          <p:cNvCxnSpPr>
            <a:cxnSpLocks/>
          </p:cNvCxnSpPr>
          <p:nvPr/>
        </p:nvCxnSpPr>
        <p:spPr>
          <a:xfrm>
            <a:off x="2856419" y="5099004"/>
            <a:ext cx="2430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090DE63-7785-4A23-89A3-EBB63594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E591-ED77-471E-97B2-B4E6A061E7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48783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67912</TotalTime>
  <Words>3318</Words>
  <Application>Microsoft Macintosh PowerPoint</Application>
  <PresentationFormat>Widescreen</PresentationFormat>
  <Paragraphs>990</Paragraphs>
  <Slides>58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等线</vt:lpstr>
      <vt:lpstr>等线 Light</vt:lpstr>
      <vt:lpstr>楷体</vt:lpstr>
      <vt:lpstr>Andale Mono</vt:lpstr>
      <vt:lpstr>Arial</vt:lpstr>
      <vt:lpstr>Cambria Math</vt:lpstr>
      <vt:lpstr>Palatino</vt:lpstr>
      <vt:lpstr>自定义设计方案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63</cp:revision>
  <cp:lastPrinted>2022-01-11T02:14:02Z</cp:lastPrinted>
  <dcterms:created xsi:type="dcterms:W3CDTF">2018-10-12T14:21:45Z</dcterms:created>
  <dcterms:modified xsi:type="dcterms:W3CDTF">2022-01-11T05:42:11Z</dcterms:modified>
</cp:coreProperties>
</file>